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15"/>
  </p:notesMasterIdLst>
  <p:sldIdLst>
    <p:sldId id="259" r:id="rId4"/>
    <p:sldId id="276" r:id="rId5"/>
    <p:sldId id="278" r:id="rId6"/>
    <p:sldId id="279" r:id="rId7"/>
    <p:sldId id="336" r:id="rId8"/>
    <p:sldId id="359" r:id="rId9"/>
    <p:sldId id="280" r:id="rId10"/>
    <p:sldId id="293" r:id="rId11"/>
    <p:sldId id="360" r:id="rId12"/>
    <p:sldId id="361" r:id="rId13"/>
    <p:sldId id="3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04F1C-6F58-4C72-A427-3B3A6F876FAF}"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C9951-8E80-478C-B82A-319CAFA581F6}" type="slidenum">
              <a:rPr lang="en-US" smtClean="0"/>
              <a:t>‹#›</a:t>
            </a:fld>
            <a:endParaRPr lang="en-US"/>
          </a:p>
        </p:txBody>
      </p:sp>
    </p:spTree>
    <p:extLst>
      <p:ext uri="{BB962C8B-B14F-4D97-AF65-F5344CB8AC3E}">
        <p14:creationId xmlns:p14="http://schemas.microsoft.com/office/powerpoint/2010/main" val="115721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80E9E-890D-C946-9353-C532E83874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10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dirty="0"/>
              <a:t>On behalf of all our speakers, we thank you for your attention</a:t>
            </a:r>
          </a:p>
          <a:p>
            <a:endParaRPr lang="en-US" dirty="0"/>
          </a:p>
          <a:p>
            <a:r>
              <a:rPr lang="en-US" dirty="0"/>
              <a:t>Please contact me - Willie Andrews or Emily Hopkins if you’d like to get additional information and would like to talk with us again.</a:t>
            </a:r>
          </a:p>
          <a:p>
            <a:endParaRPr lang="en-US" dirty="0"/>
          </a:p>
          <a:p>
            <a:r>
              <a:rPr lang="en-US" dirty="0"/>
              <a:t>I’ll pass it back to Kristie for questions and wrap up </a:t>
            </a:r>
            <a:endParaRPr lang="uk-UA" dirty="0"/>
          </a:p>
        </p:txBody>
      </p:sp>
      <p:sp>
        <p:nvSpPr>
          <p:cNvPr id="4" name="Місце для номер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74F7E-465F-4C40-A1CD-2A6BCE27D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08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22896" y="756602"/>
            <a:ext cx="9163251"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2322896" y="3236277"/>
            <a:ext cx="916325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704255-7132-8649-89E5-FE4B41F883C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413304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04255-7132-8649-89E5-FE4B41F883C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7431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8240" y="365125"/>
            <a:ext cx="2707907"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22896" y="365125"/>
            <a:ext cx="6455344" cy="5811838"/>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704255-7132-8649-89E5-FE4B41F883C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3668850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93723" y="3551730"/>
            <a:ext cx="7032859" cy="2175310"/>
          </a:xfrm>
          <a:prstGeom prst="rect">
            <a:avLst/>
          </a:prstGeom>
        </p:spPr>
        <p:txBody>
          <a:bodyPr anchor="b">
            <a:normAutofit/>
          </a:bodyPr>
          <a:lstStyle>
            <a:lvl1pPr algn="ctr">
              <a:defRPr sz="4400" baseline="0">
                <a:solidFill>
                  <a:schemeClr val="bg1"/>
                </a:solidFill>
              </a:defRPr>
            </a:lvl1pPr>
          </a:lstStyle>
          <a:p>
            <a:r>
              <a:rPr lang="en-US" dirty="0"/>
              <a:t>Click to edit Centered Master title style</a:t>
            </a:r>
            <a:br>
              <a:rPr lang="en-US" dirty="0"/>
            </a:br>
            <a:r>
              <a:rPr lang="en-US" dirty="0"/>
              <a:t> Subtitle style</a:t>
            </a:r>
          </a:p>
        </p:txBody>
      </p:sp>
      <p:sp>
        <p:nvSpPr>
          <p:cNvPr id="3" name="Subtitle 2"/>
          <p:cNvSpPr>
            <a:spLocks noGrp="1"/>
          </p:cNvSpPr>
          <p:nvPr>
            <p:ph type="subTitle" idx="1" hasCustomPrompt="1"/>
          </p:nvPr>
        </p:nvSpPr>
        <p:spPr>
          <a:xfrm>
            <a:off x="4993723" y="5949779"/>
            <a:ext cx="7032859" cy="481264"/>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by line style</a:t>
            </a:r>
          </a:p>
        </p:txBody>
      </p:sp>
    </p:spTree>
    <p:extLst>
      <p:ext uri="{BB962C8B-B14F-4D97-AF65-F5344CB8AC3E}">
        <p14:creationId xmlns:p14="http://schemas.microsoft.com/office/powerpoint/2010/main" val="2422845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78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497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5471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0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905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2752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803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04255-7132-8649-89E5-FE4B41F883C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325220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354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0166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098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6430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900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22896" y="1372855"/>
            <a:ext cx="9163251"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2322896" y="4252580"/>
            <a:ext cx="916325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04255-7132-8649-89E5-FE4B41F883C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384259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22897" y="1825625"/>
            <a:ext cx="43506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09862" y="1825625"/>
            <a:ext cx="437628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704255-7132-8649-89E5-FE4B41F883C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156755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2897" y="365127"/>
            <a:ext cx="916324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22896" y="1681163"/>
            <a:ext cx="43634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22896" y="2505075"/>
            <a:ext cx="436345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084193" y="1681163"/>
            <a:ext cx="4401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84193" y="2505075"/>
            <a:ext cx="4401952" cy="36845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F704255-7132-8649-89E5-FE4B41F883CB}"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334869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22896" y="320675"/>
            <a:ext cx="9163251"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704255-7132-8649-89E5-FE4B41F883CB}"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61988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04255-7132-8649-89E5-FE4B41F883CB}"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355799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2897" y="457200"/>
            <a:ext cx="385010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429677" y="995364"/>
            <a:ext cx="505647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322896" y="2057400"/>
            <a:ext cx="385010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704255-7132-8649-89E5-FE4B41F883C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277848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2896" y="457200"/>
            <a:ext cx="342659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31833" y="457201"/>
            <a:ext cx="5454313"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22895" y="2057400"/>
            <a:ext cx="342659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704255-7132-8649-89E5-FE4B41F883C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D28AD-FE9B-2B45-AB9A-B772EE41DFCC}" type="slidenum">
              <a:rPr lang="en-US" smtClean="0"/>
              <a:t>‹#›</a:t>
            </a:fld>
            <a:endParaRPr lang="en-US"/>
          </a:p>
        </p:txBody>
      </p:sp>
    </p:spTree>
    <p:extLst>
      <p:ext uri="{BB962C8B-B14F-4D97-AF65-F5344CB8AC3E}">
        <p14:creationId xmlns:p14="http://schemas.microsoft.com/office/powerpoint/2010/main" val="286987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2896" y="320675"/>
            <a:ext cx="916325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22897" y="1825625"/>
            <a:ext cx="91632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22897" y="6356352"/>
            <a:ext cx="1219201"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704255-7132-8649-89E5-FE4B41F883CB}" type="datetimeFigureOut">
              <a:rPr lang="en-US" smtClean="0"/>
              <a:pPr/>
              <a:t>4/24/2023</a:t>
            </a:fld>
            <a:endParaRPr lang="en-US" dirty="0"/>
          </a:p>
        </p:txBody>
      </p:sp>
      <p:sp>
        <p:nvSpPr>
          <p:cNvPr id="5" name="Footer Placeholder 4"/>
          <p:cNvSpPr>
            <a:spLocks noGrp="1"/>
          </p:cNvSpPr>
          <p:nvPr>
            <p:ph type="ftr" sz="quarter" idx="3"/>
          </p:nvPr>
        </p:nvSpPr>
        <p:spPr>
          <a:xfrm>
            <a:off x="4038599" y="6356352"/>
            <a:ext cx="5727833"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66949" y="6356352"/>
            <a:ext cx="121919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5D28AD-FE9B-2B45-AB9A-B772EE41DFCC}" type="slidenum">
              <a:rPr lang="en-US" smtClean="0"/>
              <a:pPr/>
              <a:t>‹#›</a:t>
            </a:fld>
            <a:endParaRPr lang="en-US" dirty="0"/>
          </a:p>
        </p:txBody>
      </p:sp>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r="84443"/>
          <a:stretch/>
        </p:blipFill>
        <p:spPr>
          <a:xfrm>
            <a:off x="2" y="0"/>
            <a:ext cx="1896365" cy="6858000"/>
          </a:xfrm>
          <a:prstGeom prst="rect">
            <a:avLst/>
          </a:prstGeom>
        </p:spPr>
      </p:pic>
    </p:spTree>
    <p:extLst>
      <p:ext uri="{BB962C8B-B14F-4D97-AF65-F5344CB8AC3E}">
        <p14:creationId xmlns:p14="http://schemas.microsoft.com/office/powerpoint/2010/main" val="2429284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119077" y="3493477"/>
            <a:ext cx="6955692" cy="3245564"/>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0095" cy="6857999"/>
          </a:xfrm>
          <a:prstGeom prst="rect">
            <a:avLst/>
          </a:prstGeom>
        </p:spPr>
      </p:pic>
    </p:spTree>
    <p:extLst>
      <p:ext uri="{BB962C8B-B14F-4D97-AF65-F5344CB8AC3E}">
        <p14:creationId xmlns:p14="http://schemas.microsoft.com/office/powerpoint/2010/main" val="261702666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341038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Wandrews.rvc@gmail.com" TargetMode="External"/><Relationship Id="rId3" Type="http://schemas.openxmlformats.org/officeDocument/2006/relationships/image" Target="../media/image8.jp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hyperlink" Target="mailto:Linoise.edassery@dgs.virginia.gov"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hyperlink" Target="mailto:Andrew@iconnectconsulting.com" TargetMode="External"/><Relationship Id="rId9" Type="http://schemas.openxmlformats.org/officeDocument/2006/relationships/hyperlink" Target="mailto:Emily.hopkins@dgs.virgini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admincode/title12/agency5/chapter71/" TargetMode="External"/><Relationship Id="rId2" Type="http://schemas.openxmlformats.org/officeDocument/2006/relationships/hyperlink" Target="https://law.lis.virginia.gov/admincode/title12/agency5/chapter71/section9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9292" y="3471863"/>
            <a:ext cx="6322486" cy="1814512"/>
          </a:xfrm>
        </p:spPr>
        <p:txBody>
          <a:bodyPr>
            <a:normAutofit/>
          </a:bodyPr>
          <a:lstStyle/>
          <a:p>
            <a:pPr algn="l"/>
            <a:r>
              <a:rPr lang="en-US" sz="3600" dirty="0"/>
              <a:t>Why implement E-messaging for Newborn Screening</a:t>
            </a:r>
            <a:br>
              <a:rPr lang="en-US" sz="2000" b="0" dirty="0"/>
            </a:br>
            <a:br>
              <a:rPr lang="en-US" sz="2000" b="0" dirty="0"/>
            </a:br>
            <a:r>
              <a:rPr lang="en-US" sz="2000" b="0" dirty="0"/>
              <a:t> </a:t>
            </a:r>
            <a:endParaRPr lang="en-US" sz="2000" dirty="0"/>
          </a:p>
        </p:txBody>
      </p:sp>
      <p:sp>
        <p:nvSpPr>
          <p:cNvPr id="3" name="Subtitle 2"/>
          <p:cNvSpPr>
            <a:spLocks noGrp="1"/>
          </p:cNvSpPr>
          <p:nvPr>
            <p:ph type="subTitle" idx="1"/>
          </p:nvPr>
        </p:nvSpPr>
        <p:spPr>
          <a:xfrm>
            <a:off x="5269292" y="5429251"/>
            <a:ext cx="5398708" cy="1428749"/>
          </a:xfrm>
        </p:spPr>
        <p:txBody>
          <a:bodyPr/>
          <a:lstStyle/>
          <a:p>
            <a:pPr algn="l"/>
            <a:r>
              <a:rPr lang="en-US" sz="1800" dirty="0"/>
              <a:t>Prepared by</a:t>
            </a:r>
          </a:p>
          <a:p>
            <a:pPr algn="l"/>
            <a:r>
              <a:rPr lang="en-US" sz="1800" dirty="0"/>
              <a:t>Willie Andrews, Former Director of Laboratory Operations (Retired)</a:t>
            </a:r>
          </a:p>
          <a:p>
            <a:pPr algn="l"/>
            <a:r>
              <a:rPr lang="en-US" sz="1800" dirty="0"/>
              <a:t>Emily Hopkins, Director of Laboratory Operations</a:t>
            </a:r>
          </a:p>
        </p:txBody>
      </p:sp>
    </p:spTree>
    <p:extLst>
      <p:ext uri="{BB962C8B-B14F-4D97-AF65-F5344CB8AC3E}">
        <p14:creationId xmlns:p14="http://schemas.microsoft.com/office/powerpoint/2010/main" val="51055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12CD-84D1-FFEB-2524-7FF965B1C2CE}"/>
              </a:ext>
            </a:extLst>
          </p:cNvPr>
          <p:cNvSpPr>
            <a:spLocks noGrp="1"/>
          </p:cNvSpPr>
          <p:nvPr>
            <p:ph type="title"/>
          </p:nvPr>
        </p:nvSpPr>
        <p:spPr>
          <a:xfrm>
            <a:off x="2041542" y="345382"/>
            <a:ext cx="9163251" cy="1325563"/>
          </a:xfrm>
        </p:spPr>
        <p:txBody>
          <a:bodyPr/>
          <a:lstStyle/>
          <a:p>
            <a:r>
              <a:rPr lang="en-US" b="1" dirty="0"/>
              <a:t>Cost benefits for early adopters </a:t>
            </a:r>
            <a:br>
              <a:rPr lang="en-US" dirty="0"/>
            </a:br>
            <a:endParaRPr lang="en-US" dirty="0"/>
          </a:p>
        </p:txBody>
      </p:sp>
      <p:sp>
        <p:nvSpPr>
          <p:cNvPr id="3" name="Content Placeholder 2">
            <a:extLst>
              <a:ext uri="{FF2B5EF4-FFF2-40B4-BE49-F238E27FC236}">
                <a16:creationId xmlns:a16="http://schemas.microsoft.com/office/drawing/2014/main" id="{25951306-831E-1DF1-6468-188B39CD5C4D}"/>
              </a:ext>
            </a:extLst>
          </p:cNvPr>
          <p:cNvSpPr>
            <a:spLocks noGrp="1"/>
          </p:cNvSpPr>
          <p:nvPr>
            <p:ph idx="1"/>
          </p:nvPr>
        </p:nvSpPr>
        <p:spPr>
          <a:xfrm>
            <a:off x="2322896" y="1646238"/>
            <a:ext cx="9163252" cy="4351338"/>
          </a:xfrm>
        </p:spPr>
        <p:txBody>
          <a:bodyPr/>
          <a:lstStyle/>
          <a:p>
            <a:pPr marL="0" indent="0">
              <a:buNone/>
            </a:pPr>
            <a:r>
              <a:rPr lang="en-US" dirty="0"/>
              <a:t>  </a:t>
            </a:r>
          </a:p>
        </p:txBody>
      </p:sp>
      <p:sp>
        <p:nvSpPr>
          <p:cNvPr id="4" name="Content Placeholder 2">
            <a:extLst>
              <a:ext uri="{FF2B5EF4-FFF2-40B4-BE49-F238E27FC236}">
                <a16:creationId xmlns:a16="http://schemas.microsoft.com/office/drawing/2014/main" id="{08F40EA5-5C91-B476-317E-154189F54789}"/>
              </a:ext>
            </a:extLst>
          </p:cNvPr>
          <p:cNvSpPr txBox="1">
            <a:spLocks/>
          </p:cNvSpPr>
          <p:nvPr/>
        </p:nvSpPr>
        <p:spPr>
          <a:xfrm>
            <a:off x="2041542" y="1220855"/>
            <a:ext cx="9869104" cy="42750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latin typeface="Gotham Pro" panose="02000503040000020004" pitchFamily="2" charset="0"/>
                <a:cs typeface="Gotham Pro" panose="02000503040000020004" pitchFamily="2" charset="0"/>
              </a:rPr>
              <a:t>Beta sites will pay NO iConnect implementation costs</a:t>
            </a:r>
          </a:p>
          <a:p>
            <a:pPr>
              <a:lnSpc>
                <a:spcPct val="150000"/>
              </a:lnSpc>
            </a:pPr>
            <a:r>
              <a:rPr lang="en-US" sz="2400" dirty="0">
                <a:latin typeface="Gotham Pro" panose="02000503040000020004" pitchFamily="2" charset="0"/>
                <a:cs typeface="Gotham Pro" panose="02000503040000020004" pitchFamily="2" charset="0"/>
              </a:rPr>
              <a:t>Beta sites will pay no subscription costs for the first year </a:t>
            </a:r>
          </a:p>
          <a:p>
            <a:pPr>
              <a:lnSpc>
                <a:spcPct val="150000"/>
              </a:lnSpc>
            </a:pPr>
            <a:r>
              <a:rPr lang="en-US" sz="2400" dirty="0">
                <a:latin typeface="Gotham Pro" panose="02000503040000020004" pitchFamily="2" charset="0"/>
                <a:cs typeface="Gotham Pro" panose="02000503040000020004" pitchFamily="2" charset="0"/>
              </a:rPr>
              <a:t>DCLS will subsidize label printers for beta sites (2 printers/site + initial labels up to </a:t>
            </a:r>
            <a:r>
              <a:rPr lang="en-US" sz="2400" b="1" dirty="0">
                <a:solidFill>
                  <a:srgbClr val="2A66BF"/>
                </a:solidFill>
                <a:latin typeface="Gotham Pro" panose="02000503040000020004" pitchFamily="2" charset="0"/>
                <a:cs typeface="Gotham Pro" panose="02000503040000020004" pitchFamily="2" charset="0"/>
              </a:rPr>
              <a:t>$1,000/hospital </a:t>
            </a:r>
            <a:r>
              <a:rPr lang="en-US" sz="2400" dirty="0">
                <a:latin typeface="Gotham Pro" panose="02000503040000020004" pitchFamily="2" charset="0"/>
                <a:cs typeface="Gotham Pro" panose="02000503040000020004" pitchFamily="2" charset="0"/>
              </a:rPr>
              <a:t>site)</a:t>
            </a:r>
          </a:p>
          <a:p>
            <a:pPr>
              <a:lnSpc>
                <a:spcPct val="150000"/>
              </a:lnSpc>
            </a:pPr>
            <a:r>
              <a:rPr lang="en-US" sz="2400" dirty="0">
                <a:latin typeface="Gotham Pro" panose="02000503040000020004" pitchFamily="2" charset="0"/>
                <a:cs typeface="Gotham Pro" panose="02000503040000020004" pitchFamily="2" charset="0"/>
              </a:rPr>
              <a:t>Annual subscription cost after year one is 40K per hospital (or per system-wide interface)</a:t>
            </a:r>
          </a:p>
          <a:p>
            <a:pPr>
              <a:lnSpc>
                <a:spcPct val="150000"/>
              </a:lnSpc>
            </a:pPr>
            <a:r>
              <a:rPr lang="en-US" sz="2400" dirty="0">
                <a:latin typeface="Gotham Pro" panose="02000503040000020004" pitchFamily="2" charset="0"/>
                <a:cs typeface="Gotham Pro" panose="02000503040000020004" pitchFamily="2" charset="0"/>
              </a:rPr>
              <a:t>Annual subscription benefits: free updates, support &amp; maintenance, help desk, resource savings on ongoing basis, etc.</a:t>
            </a:r>
          </a:p>
        </p:txBody>
      </p:sp>
    </p:spTree>
    <p:extLst>
      <p:ext uri="{BB962C8B-B14F-4D97-AF65-F5344CB8AC3E}">
        <p14:creationId xmlns:p14="http://schemas.microsoft.com/office/powerpoint/2010/main" val="132281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00FDA8EA-AD2E-428D-8576-05F2858A0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Content Placeholder 2">
            <a:extLst>
              <a:ext uri="{FF2B5EF4-FFF2-40B4-BE49-F238E27FC236}">
                <a16:creationId xmlns:a16="http://schemas.microsoft.com/office/drawing/2014/main" id="{6C5672ED-38E4-4D7F-86E1-47C96900176C}"/>
              </a:ext>
            </a:extLst>
          </p:cNvPr>
          <p:cNvSpPr>
            <a:spLocks noGrp="1"/>
          </p:cNvSpPr>
          <p:nvPr>
            <p:ph idx="1"/>
          </p:nvPr>
        </p:nvSpPr>
        <p:spPr>
          <a:xfrm>
            <a:off x="770965" y="1838751"/>
            <a:ext cx="10650070" cy="2854564"/>
          </a:xfrm>
          <a:noFill/>
        </p:spPr>
        <p:txBody>
          <a:bodyPr anchor="t">
            <a:noAutofit/>
          </a:bodyPr>
          <a:lstStyle/>
          <a:p>
            <a:pPr marL="0" indent="0" algn="ctr">
              <a:lnSpc>
                <a:spcPts val="3000"/>
              </a:lnSpc>
              <a:buNone/>
            </a:pPr>
            <a:r>
              <a:rPr lang="en-US" sz="4800" b="1" dirty="0">
                <a:latin typeface="Gotham Pro" panose="02000503040000020004" pitchFamily="2" charset="0"/>
                <a:cs typeface="Gotham Pro" panose="02000503040000020004" pitchFamily="2" charset="0"/>
              </a:rPr>
              <a:t>Please contact us for more information</a:t>
            </a:r>
          </a:p>
          <a:p>
            <a:pPr marL="0" indent="0" algn="ctr">
              <a:lnSpc>
                <a:spcPts val="3000"/>
              </a:lnSpc>
              <a:buNone/>
            </a:pPr>
            <a:r>
              <a:rPr lang="en-US" sz="4800" b="1" dirty="0">
                <a:latin typeface="Gotham Pro" panose="02000503040000020004" pitchFamily="2" charset="0"/>
                <a:cs typeface="Gotham Pro" panose="02000503040000020004" pitchFamily="2" charset="0"/>
              </a:rPr>
              <a:t>and/or to schedule further discussions</a:t>
            </a:r>
          </a:p>
        </p:txBody>
      </p:sp>
      <p:sp>
        <p:nvSpPr>
          <p:cNvPr id="9" name="Content Placeholder 2">
            <a:extLst>
              <a:ext uri="{FF2B5EF4-FFF2-40B4-BE49-F238E27FC236}">
                <a16:creationId xmlns:a16="http://schemas.microsoft.com/office/drawing/2014/main" id="{6EABA50C-3118-405C-AD8A-1C3AB74B8565}"/>
              </a:ext>
            </a:extLst>
          </p:cNvPr>
          <p:cNvSpPr txBox="1">
            <a:spLocks/>
          </p:cNvSpPr>
          <p:nvPr/>
        </p:nvSpPr>
        <p:spPr>
          <a:xfrm>
            <a:off x="2382888" y="1867168"/>
            <a:ext cx="6974749" cy="822005"/>
          </a:xfrm>
          <a:prstGeom prst="rect">
            <a:avLst/>
          </a:prstGeom>
          <a:no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5400" b="1" i="0" u="none" strike="noStrike" kern="1200" cap="none" spc="0" normalizeH="0" baseline="0" noProof="0" dirty="0">
              <a:ln>
                <a:noFill/>
              </a:ln>
              <a:solidFill>
                <a:srgbClr val="2A66BF"/>
              </a:solidFill>
              <a:effectLst/>
              <a:uLnTx/>
              <a:uFillTx/>
              <a:latin typeface="Gotham Pro" panose="02000503040000020004" pitchFamily="2" charset="0"/>
              <a:ea typeface="+mn-ea"/>
              <a:cs typeface="Gotham Pro" panose="02000503040000020004" pitchFamily="2" charset="0"/>
            </a:endParaRPr>
          </a:p>
        </p:txBody>
      </p:sp>
      <p:grpSp>
        <p:nvGrpSpPr>
          <p:cNvPr id="2" name="Групувати 1">
            <a:extLst>
              <a:ext uri="{FF2B5EF4-FFF2-40B4-BE49-F238E27FC236}">
                <a16:creationId xmlns:a16="http://schemas.microsoft.com/office/drawing/2014/main" id="{F1FEA579-A334-4E84-915A-CD1A60489866}"/>
              </a:ext>
            </a:extLst>
          </p:cNvPr>
          <p:cNvGrpSpPr/>
          <p:nvPr/>
        </p:nvGrpSpPr>
        <p:grpSpPr>
          <a:xfrm>
            <a:off x="6389019" y="3988057"/>
            <a:ext cx="5802981" cy="752931"/>
            <a:chOff x="5771449" y="5367392"/>
            <a:chExt cx="5802981" cy="752931"/>
          </a:xfrm>
        </p:grpSpPr>
        <p:sp>
          <p:nvSpPr>
            <p:cNvPr id="13" name="TextBox 12">
              <a:extLst>
                <a:ext uri="{FF2B5EF4-FFF2-40B4-BE49-F238E27FC236}">
                  <a16:creationId xmlns:a16="http://schemas.microsoft.com/office/drawing/2014/main" id="{7C5F1776-B837-4A02-A0C4-2E5EDD4903FA}"/>
                </a:ext>
              </a:extLst>
            </p:cNvPr>
            <p:cNvSpPr txBox="1"/>
            <p:nvPr/>
          </p:nvSpPr>
          <p:spPr>
            <a:xfrm>
              <a:off x="7163243" y="5367392"/>
              <a:ext cx="4411187" cy="70525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Gotham Pro Medium" panose="02000603030000020004" pitchFamily="2" charset="0"/>
                  <a:ea typeface="+mn-ea"/>
                  <a:cs typeface="Gotham Pro Medium" panose="02000603030000020004" pitchFamily="2" charset="0"/>
                </a:rPr>
                <a:t>iConnect</a:t>
              </a:r>
              <a:r>
                <a:rPr kumimoji="0" lang="en-US" sz="1400" b="0" i="0" u="none" strike="noStrike" kern="1200" cap="none" spc="0" normalizeH="0" baseline="0" noProof="0" dirty="0">
                  <a:ln>
                    <a:noFill/>
                  </a:ln>
                  <a:solidFill>
                    <a:prstClr val="black"/>
                  </a:solidFill>
                  <a:effectLst/>
                  <a:uLnTx/>
                  <a:uFillTx/>
                  <a:latin typeface="Gotham Pro Medium" panose="02000603030000020004" pitchFamily="2" charset="0"/>
                  <a:ea typeface="+mn-ea"/>
                  <a:cs typeface="Gotham Pro Medium" panose="02000603030000020004" pitchFamily="2" charset="0"/>
                </a:rPr>
                <a:t> Consulting Project Lead </a:t>
              </a:r>
              <a:endParaRPr kumimoji="0" lang="en-US" sz="1400" b="0" i="0" u="none" strike="noStrike" kern="1200" cap="none" spc="0" normalizeH="0" baseline="0" noProof="0" dirty="0">
                <a:ln>
                  <a:noFill/>
                </a:ln>
                <a:solidFill>
                  <a:prstClr val="black"/>
                </a:solidFill>
                <a:effectLst/>
                <a:uLnTx/>
                <a:uFillTx/>
                <a:latin typeface="Gotham Pro Medium" panose="02000603030000020004" pitchFamily="2" charset="0"/>
                <a:ea typeface="+mn-ea"/>
                <a:cs typeface="Gotham Pro Medium" panose="02000603030000020004" pitchFamily="2" charset="0"/>
                <a:hlinkClick r:id="rId4"/>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hlinkClick r:id="rId4"/>
                </a:rPr>
                <a:t>Andrew@iconnectconsulting.com</a:t>
              </a:r>
              <a:endPar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endParaRPr>
            </a:p>
          </p:txBody>
        </p:sp>
        <p:pic>
          <p:nvPicPr>
            <p:cNvPr id="18" name="Рисунок 17">
              <a:extLst>
                <a:ext uri="{FF2B5EF4-FFF2-40B4-BE49-F238E27FC236}">
                  <a16:creationId xmlns:a16="http://schemas.microsoft.com/office/drawing/2014/main" id="{49BF91DA-5D53-430C-A953-3A08479BF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449" y="5451043"/>
              <a:ext cx="1228085" cy="669280"/>
            </a:xfrm>
            <a:prstGeom prst="rect">
              <a:avLst/>
            </a:prstGeom>
          </p:spPr>
        </p:pic>
      </p:grpSp>
      <p:grpSp>
        <p:nvGrpSpPr>
          <p:cNvPr id="10" name="Групувати 9">
            <a:extLst>
              <a:ext uri="{FF2B5EF4-FFF2-40B4-BE49-F238E27FC236}">
                <a16:creationId xmlns:a16="http://schemas.microsoft.com/office/drawing/2014/main" id="{18670604-4AA3-41C8-8462-FBBB0FDBA89C}"/>
              </a:ext>
            </a:extLst>
          </p:cNvPr>
          <p:cNvGrpSpPr/>
          <p:nvPr/>
        </p:nvGrpSpPr>
        <p:grpSpPr>
          <a:xfrm>
            <a:off x="1171949" y="3988057"/>
            <a:ext cx="4262507" cy="1019959"/>
            <a:chOff x="627545" y="3782919"/>
            <a:chExt cx="4262507" cy="1019959"/>
          </a:xfrm>
        </p:grpSpPr>
        <p:pic>
          <p:nvPicPr>
            <p:cNvPr id="19" name="Графіка 18">
              <a:extLst>
                <a:ext uri="{FF2B5EF4-FFF2-40B4-BE49-F238E27FC236}">
                  <a16:creationId xmlns:a16="http://schemas.microsoft.com/office/drawing/2014/main" id="{1C383C62-FC06-432D-9072-FB7FC0235E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545" y="3914288"/>
              <a:ext cx="980135" cy="839175"/>
            </a:xfrm>
            <a:prstGeom prst="rect">
              <a:avLst/>
            </a:prstGeom>
          </p:spPr>
        </p:pic>
        <p:sp>
          <p:nvSpPr>
            <p:cNvPr id="20" name="TextBox 19">
              <a:extLst>
                <a:ext uri="{FF2B5EF4-FFF2-40B4-BE49-F238E27FC236}">
                  <a16:creationId xmlns:a16="http://schemas.microsoft.com/office/drawing/2014/main" id="{1984C992-125B-4D0D-B6AC-4E6504C472B3}"/>
                </a:ext>
              </a:extLst>
            </p:cNvPr>
            <p:cNvSpPr txBox="1"/>
            <p:nvPr/>
          </p:nvSpPr>
          <p:spPr>
            <a:xfrm>
              <a:off x="1838484" y="3782919"/>
              <a:ext cx="3051568" cy="101995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otham Pro Medium" panose="02000603030000020004" pitchFamily="2" charset="0"/>
                  <a:ea typeface="+mn-ea"/>
                  <a:cs typeface="Gotham Pro Medium" panose="02000603030000020004" pitchFamily="2" charset="0"/>
                </a:rPr>
                <a:t>DCLS Laboratory Project Leads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hlinkClick r:id="rId8"/>
                </a:rPr>
                <a:t>Wandrews.rvc@gmail.com</a:t>
              </a:r>
              <a:br>
                <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rPr>
              </a:br>
              <a:r>
                <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hlinkClick r:id="rId9"/>
                </a:rPr>
                <a:t>Emily.hopkins@dgs.virginia.gov</a:t>
              </a:r>
              <a:endPar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endParaRPr>
            </a:p>
          </p:txBody>
        </p:sp>
      </p:grpSp>
      <p:grpSp>
        <p:nvGrpSpPr>
          <p:cNvPr id="22" name="Групувати 21">
            <a:extLst>
              <a:ext uri="{FF2B5EF4-FFF2-40B4-BE49-F238E27FC236}">
                <a16:creationId xmlns:a16="http://schemas.microsoft.com/office/drawing/2014/main" id="{C6C5A04D-5A42-4A59-8EDE-DDCC56FBBE14}"/>
              </a:ext>
            </a:extLst>
          </p:cNvPr>
          <p:cNvGrpSpPr/>
          <p:nvPr/>
        </p:nvGrpSpPr>
        <p:grpSpPr>
          <a:xfrm>
            <a:off x="3908672" y="5443497"/>
            <a:ext cx="4853642" cy="805931"/>
            <a:chOff x="1242358" y="5272952"/>
            <a:chExt cx="4853642" cy="805931"/>
          </a:xfrm>
        </p:grpSpPr>
        <p:pic>
          <p:nvPicPr>
            <p:cNvPr id="5" name="Рисунок 4">
              <a:extLst>
                <a:ext uri="{FF2B5EF4-FFF2-40B4-BE49-F238E27FC236}">
                  <a16:creationId xmlns:a16="http://schemas.microsoft.com/office/drawing/2014/main" id="{FB0105CC-6037-4292-BE7E-43205567C7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2358" y="5272952"/>
              <a:ext cx="839583" cy="805931"/>
            </a:xfrm>
            <a:prstGeom prst="rect">
              <a:avLst/>
            </a:prstGeom>
          </p:spPr>
        </p:pic>
        <p:sp>
          <p:nvSpPr>
            <p:cNvPr id="21" name="TextBox 20">
              <a:extLst>
                <a:ext uri="{FF2B5EF4-FFF2-40B4-BE49-F238E27FC236}">
                  <a16:creationId xmlns:a16="http://schemas.microsoft.com/office/drawing/2014/main" id="{42EF760C-FD2E-4B1D-AAE0-6DD7E510B12F}"/>
                </a:ext>
              </a:extLst>
            </p:cNvPr>
            <p:cNvSpPr txBox="1"/>
            <p:nvPr/>
          </p:nvSpPr>
          <p:spPr>
            <a:xfrm>
              <a:off x="2387119" y="5284336"/>
              <a:ext cx="3708881" cy="6967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otham Pro Medium" panose="02000603030000020004" pitchFamily="2" charset="0"/>
                  <a:ea typeface="+mn-ea"/>
                  <a:cs typeface="Gotham Pro Medium" panose="02000603030000020004" pitchFamily="2" charset="0"/>
                </a:rPr>
                <a:t>DCLS/ISS Technical Lead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hlinkClick r:id="rId11"/>
                </a:rPr>
                <a:t>Linoise.edassery@dgs.virginia.gov</a:t>
              </a:r>
              <a:endParaRPr kumimoji="0" lang="en-US" sz="1400" b="0" i="0" u="none" strike="noStrike" kern="1200" cap="none" spc="0" normalizeH="0" baseline="0" noProof="0" dirty="0">
                <a:ln>
                  <a:noFill/>
                </a:ln>
                <a:solidFill>
                  <a:prstClr val="black"/>
                </a:solidFill>
                <a:effectLst/>
                <a:uLnTx/>
                <a:uFillTx/>
                <a:latin typeface="Gotham Pro" panose="02000503040000020004" pitchFamily="2" charset="0"/>
                <a:ea typeface="+mn-ea"/>
                <a:cs typeface="Gotham Pro" panose="02000503040000020004" pitchFamily="2" charset="0"/>
              </a:endParaRPr>
            </a:p>
          </p:txBody>
        </p:sp>
      </p:grpSp>
      <p:sp>
        <p:nvSpPr>
          <p:cNvPr id="4" name="TextBox 3">
            <a:extLst>
              <a:ext uri="{FF2B5EF4-FFF2-40B4-BE49-F238E27FC236}">
                <a16:creationId xmlns:a16="http://schemas.microsoft.com/office/drawing/2014/main" id="{5E4465B4-C520-E875-26A4-43F542635548}"/>
              </a:ext>
            </a:extLst>
          </p:cNvPr>
          <p:cNvSpPr txBox="1"/>
          <p:nvPr/>
        </p:nvSpPr>
        <p:spPr>
          <a:xfrm>
            <a:off x="7780813" y="4704766"/>
            <a:ext cx="6192370" cy="323165"/>
          </a:xfrm>
          <a:prstGeom prst="rect">
            <a:avLst/>
          </a:prstGeom>
          <a:noFill/>
        </p:spPr>
        <p:txBody>
          <a:bodyPr wrap="square">
            <a:spAutoFit/>
          </a:bodyPr>
          <a:lstStyle/>
          <a:p>
            <a:r>
              <a:rPr lang="en-US" sz="1500" u="sng" dirty="0">
                <a:solidFill>
                  <a:schemeClr val="accent1">
                    <a:lumMod val="75000"/>
                  </a:schemeClr>
                </a:solidFill>
              </a:rPr>
              <a:t>gina.douville@iconnectconsulting.com</a:t>
            </a:r>
          </a:p>
        </p:txBody>
      </p:sp>
    </p:spTree>
    <p:extLst>
      <p:ext uri="{BB962C8B-B14F-4D97-AF65-F5344CB8AC3E}">
        <p14:creationId xmlns:p14="http://schemas.microsoft.com/office/powerpoint/2010/main" val="252668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ED8E-192A-B1E5-90BC-F0070BEBE613}"/>
              </a:ext>
            </a:extLst>
          </p:cNvPr>
          <p:cNvSpPr>
            <a:spLocks noGrp="1"/>
          </p:cNvSpPr>
          <p:nvPr>
            <p:ph type="title"/>
          </p:nvPr>
        </p:nvSpPr>
        <p:spPr>
          <a:xfrm>
            <a:off x="2208629" y="-101356"/>
            <a:ext cx="7188071" cy="1325563"/>
          </a:xfrm>
        </p:spPr>
        <p:txBody>
          <a:bodyPr>
            <a:normAutofit/>
          </a:bodyPr>
          <a:lstStyle/>
          <a:p>
            <a:r>
              <a:rPr lang="en-US" sz="3600" b="1" dirty="0"/>
              <a:t>Share with Hospital Leadership:</a:t>
            </a:r>
          </a:p>
        </p:txBody>
      </p:sp>
      <p:sp>
        <p:nvSpPr>
          <p:cNvPr id="3" name="Content Placeholder 2">
            <a:extLst>
              <a:ext uri="{FF2B5EF4-FFF2-40B4-BE49-F238E27FC236}">
                <a16:creationId xmlns:a16="http://schemas.microsoft.com/office/drawing/2014/main" id="{C66D4E19-F2CF-E7E4-7B8D-6EF5AF5CE7AE}"/>
              </a:ext>
            </a:extLst>
          </p:cNvPr>
          <p:cNvSpPr>
            <a:spLocks noGrp="1"/>
          </p:cNvSpPr>
          <p:nvPr>
            <p:ph idx="1"/>
          </p:nvPr>
        </p:nvSpPr>
        <p:spPr>
          <a:xfrm>
            <a:off x="2208629" y="1111349"/>
            <a:ext cx="9439420" cy="5746651"/>
          </a:xfrm>
        </p:spPr>
        <p:txBody>
          <a:bodyPr>
            <a:normAutofit fontScale="92500" lnSpcReduction="20000"/>
          </a:bodyPr>
          <a:lstStyle/>
          <a:p>
            <a:r>
              <a:rPr lang="en-US" dirty="0"/>
              <a:t>Improving NBS timeliness and improving data quality will have a direct and positive impact on </a:t>
            </a:r>
            <a:r>
              <a:rPr lang="en-US" b="1" dirty="0"/>
              <a:t>Patient safety</a:t>
            </a:r>
            <a:endParaRPr lang="en-US" dirty="0"/>
          </a:p>
          <a:p>
            <a:pPr marL="0" indent="0">
              <a:buNone/>
            </a:pPr>
            <a:endParaRPr lang="en-US" sz="900" dirty="0"/>
          </a:p>
          <a:p>
            <a:r>
              <a:rPr lang="en-US" dirty="0"/>
              <a:t>There is </a:t>
            </a:r>
            <a:r>
              <a:rPr lang="en-US" b="1" dirty="0"/>
              <a:t>risk</a:t>
            </a:r>
            <a:r>
              <a:rPr lang="en-US" dirty="0"/>
              <a:t> to the hospital if babies’ samples and/or results were to fall through the cracks – and a baby’s health was put in jeopardy because the newborn screen was not performed and/or results available in a timely manner</a:t>
            </a:r>
          </a:p>
          <a:p>
            <a:pPr marL="0" indent="0">
              <a:buNone/>
            </a:pPr>
            <a:endParaRPr lang="en-US" sz="900" dirty="0"/>
          </a:p>
          <a:p>
            <a:r>
              <a:rPr lang="en-US" dirty="0"/>
              <a:t>There is a need to provide </a:t>
            </a:r>
            <a:r>
              <a:rPr lang="en-US" b="1" dirty="0"/>
              <a:t>equitable care </a:t>
            </a:r>
            <a:r>
              <a:rPr lang="en-US" dirty="0"/>
              <a:t>across all hospitals in the Commonwealth; don’t want some babies/families to benefit while others do not </a:t>
            </a:r>
          </a:p>
          <a:p>
            <a:pPr lvl="1"/>
            <a:r>
              <a:rPr lang="en-US" dirty="0"/>
              <a:t>20 of the 53 hospitals delivering babies in VA are already engaged in electronic messaging for Newborn Screening. DCLS is now receiving more sample orders through electronic transmissions than manual submissions. </a:t>
            </a:r>
          </a:p>
          <a:p>
            <a:pPr marL="0" indent="0">
              <a:buNone/>
            </a:pPr>
            <a:endParaRPr lang="en-US" sz="900" dirty="0"/>
          </a:p>
          <a:p>
            <a:r>
              <a:rPr lang="en-US" b="1" dirty="0"/>
              <a:t>Expectant parents want to deliver in a hospital where they can get the best available care/services</a:t>
            </a:r>
            <a:r>
              <a:rPr lang="en-US" dirty="0"/>
              <a:t> for their newborn </a:t>
            </a:r>
          </a:p>
          <a:p>
            <a:pPr lvl="1"/>
            <a:r>
              <a:rPr lang="en-US" dirty="0"/>
              <a:t>Electronic messaging allows parents to see their baby’s results in the hospital’s patient portal</a:t>
            </a:r>
          </a:p>
          <a:p>
            <a:endParaRPr lang="en-US" dirty="0"/>
          </a:p>
        </p:txBody>
      </p:sp>
    </p:spTree>
    <p:extLst>
      <p:ext uri="{BB962C8B-B14F-4D97-AF65-F5344CB8AC3E}">
        <p14:creationId xmlns:p14="http://schemas.microsoft.com/office/powerpoint/2010/main" val="330533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2A91-62EA-209F-D855-ACDA458F9353}"/>
              </a:ext>
            </a:extLst>
          </p:cNvPr>
          <p:cNvSpPr>
            <a:spLocks noGrp="1"/>
          </p:cNvSpPr>
          <p:nvPr>
            <p:ph type="title"/>
          </p:nvPr>
        </p:nvSpPr>
        <p:spPr>
          <a:xfrm>
            <a:off x="2359991" y="9316"/>
            <a:ext cx="8112303" cy="1325563"/>
          </a:xfrm>
        </p:spPr>
        <p:txBody>
          <a:bodyPr>
            <a:normAutofit/>
          </a:bodyPr>
          <a:lstStyle/>
          <a:p>
            <a:r>
              <a:rPr lang="en-US" sz="3600" b="1" dirty="0"/>
              <a:t>E-Messaging will show Measurable Benefits </a:t>
            </a:r>
          </a:p>
        </p:txBody>
      </p:sp>
      <p:sp>
        <p:nvSpPr>
          <p:cNvPr id="3" name="Content Placeholder 2">
            <a:extLst>
              <a:ext uri="{FF2B5EF4-FFF2-40B4-BE49-F238E27FC236}">
                <a16:creationId xmlns:a16="http://schemas.microsoft.com/office/drawing/2014/main" id="{A11BC6F4-4677-E4D6-AEA0-DDFB2EA547CC}"/>
              </a:ext>
            </a:extLst>
          </p:cNvPr>
          <p:cNvSpPr>
            <a:spLocks noGrp="1"/>
          </p:cNvSpPr>
          <p:nvPr>
            <p:ph idx="1"/>
          </p:nvPr>
        </p:nvSpPr>
        <p:spPr>
          <a:xfrm>
            <a:off x="2427226" y="1154767"/>
            <a:ext cx="7977832" cy="5397334"/>
          </a:xfrm>
        </p:spPr>
        <p:txBody>
          <a:bodyPr>
            <a:normAutofit fontScale="92500" lnSpcReduction="10000"/>
          </a:bodyPr>
          <a:lstStyle/>
          <a:p>
            <a:pPr marL="0" indent="0">
              <a:buNone/>
            </a:pPr>
            <a:r>
              <a:rPr lang="en-US" dirty="0"/>
              <a:t>Measuring Data Quality Improvements – </a:t>
            </a:r>
          </a:p>
          <a:p>
            <a:pPr lvl="1"/>
            <a:r>
              <a:rPr lang="en-US" dirty="0"/>
              <a:t>DCLS has seen a 70% reduction in # samples submitted with incorrect, illegible or missing data </a:t>
            </a:r>
          </a:p>
          <a:p>
            <a:pPr lvl="2"/>
            <a:r>
              <a:rPr lang="en-US" sz="2200" dirty="0"/>
              <a:t>reduces hospital’s time and resources needed to track down data</a:t>
            </a:r>
          </a:p>
          <a:p>
            <a:pPr marL="914400" lvl="2" indent="0">
              <a:buNone/>
            </a:pPr>
            <a:endParaRPr lang="en-US" dirty="0"/>
          </a:p>
          <a:p>
            <a:pPr marL="914400" lvl="2" indent="0">
              <a:buNone/>
            </a:pPr>
            <a:endParaRPr lang="en-US" dirty="0"/>
          </a:p>
          <a:p>
            <a:endParaRPr lang="en-US" dirty="0"/>
          </a:p>
          <a:p>
            <a:pPr marL="0" indent="0">
              <a:buNone/>
            </a:pPr>
            <a:r>
              <a:rPr lang="en-US" dirty="0"/>
              <a:t>Measuring More Timely Access to Results –</a:t>
            </a:r>
          </a:p>
          <a:p>
            <a:endParaRPr lang="en-US" dirty="0"/>
          </a:p>
          <a:p>
            <a:endParaRPr lang="en-US" dirty="0"/>
          </a:p>
          <a:p>
            <a:endParaRPr lang="en-US" dirty="0"/>
          </a:p>
          <a:p>
            <a:pPr lvl="1"/>
            <a:endParaRPr lang="en-US" dirty="0"/>
          </a:p>
          <a:p>
            <a:pPr lvl="1"/>
            <a:r>
              <a:rPr lang="en-US" dirty="0"/>
              <a:t>Aiding nurses, neonatologists and pediatricians; enabling more rapid diagnosis and initiation of treatment</a:t>
            </a:r>
          </a:p>
        </p:txBody>
      </p:sp>
      <p:pic>
        <p:nvPicPr>
          <p:cNvPr id="5" name="Picture 4">
            <a:extLst>
              <a:ext uri="{FF2B5EF4-FFF2-40B4-BE49-F238E27FC236}">
                <a16:creationId xmlns:a16="http://schemas.microsoft.com/office/drawing/2014/main" id="{94975193-1470-2CAA-4097-DF382BAC0085}"/>
              </a:ext>
            </a:extLst>
          </p:cNvPr>
          <p:cNvPicPr>
            <a:picLocks noChangeAspect="1"/>
          </p:cNvPicPr>
          <p:nvPr/>
        </p:nvPicPr>
        <p:blipFill>
          <a:blip r:embed="rId3"/>
          <a:stretch>
            <a:fillRect/>
          </a:stretch>
        </p:blipFill>
        <p:spPr>
          <a:xfrm>
            <a:off x="4668068" y="2588654"/>
            <a:ext cx="3496150" cy="1266952"/>
          </a:xfrm>
          <a:prstGeom prst="rect">
            <a:avLst/>
          </a:prstGeom>
        </p:spPr>
      </p:pic>
      <p:pic>
        <p:nvPicPr>
          <p:cNvPr id="7" name="Picture 6">
            <a:extLst>
              <a:ext uri="{FF2B5EF4-FFF2-40B4-BE49-F238E27FC236}">
                <a16:creationId xmlns:a16="http://schemas.microsoft.com/office/drawing/2014/main" id="{93CE40B7-D6F7-3705-0894-E2E48FA9AD6A}"/>
              </a:ext>
            </a:extLst>
          </p:cNvPr>
          <p:cNvPicPr>
            <a:picLocks noChangeAspect="1"/>
          </p:cNvPicPr>
          <p:nvPr/>
        </p:nvPicPr>
        <p:blipFill>
          <a:blip r:embed="rId4"/>
          <a:stretch>
            <a:fillRect/>
          </a:stretch>
        </p:blipFill>
        <p:spPr>
          <a:xfrm>
            <a:off x="2851044" y="4367580"/>
            <a:ext cx="7130196" cy="1266953"/>
          </a:xfrm>
          <a:prstGeom prst="rect">
            <a:avLst/>
          </a:prstGeom>
        </p:spPr>
      </p:pic>
    </p:spTree>
    <p:extLst>
      <p:ext uri="{BB962C8B-B14F-4D97-AF65-F5344CB8AC3E}">
        <p14:creationId xmlns:p14="http://schemas.microsoft.com/office/powerpoint/2010/main" val="323716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E879-C5DF-8F90-8CF9-BD1EF8ED3FE8}"/>
              </a:ext>
            </a:extLst>
          </p:cNvPr>
          <p:cNvSpPr>
            <a:spLocks noGrp="1"/>
          </p:cNvSpPr>
          <p:nvPr>
            <p:ph type="title"/>
          </p:nvPr>
        </p:nvSpPr>
        <p:spPr>
          <a:xfrm>
            <a:off x="2407025" y="326169"/>
            <a:ext cx="6872438" cy="1325563"/>
          </a:xfrm>
        </p:spPr>
        <p:txBody>
          <a:bodyPr>
            <a:normAutofit/>
          </a:bodyPr>
          <a:lstStyle/>
          <a:p>
            <a:r>
              <a:rPr lang="en-US" sz="3200" b="1" dirty="0"/>
              <a:t>Demonstrating Cost Savings/ROI</a:t>
            </a:r>
          </a:p>
        </p:txBody>
      </p:sp>
      <p:sp>
        <p:nvSpPr>
          <p:cNvPr id="6" name="Content Placeholder 5">
            <a:extLst>
              <a:ext uri="{FF2B5EF4-FFF2-40B4-BE49-F238E27FC236}">
                <a16:creationId xmlns:a16="http://schemas.microsoft.com/office/drawing/2014/main" id="{18419766-BCE3-0471-C52F-A6228817B3B1}"/>
              </a:ext>
            </a:extLst>
          </p:cNvPr>
          <p:cNvSpPr>
            <a:spLocks noGrp="1"/>
          </p:cNvSpPr>
          <p:nvPr>
            <p:ph idx="1"/>
          </p:nvPr>
        </p:nvSpPr>
        <p:spPr>
          <a:xfrm>
            <a:off x="2407025" y="1997768"/>
            <a:ext cx="9156618" cy="4883934"/>
          </a:xfrm>
        </p:spPr>
        <p:txBody>
          <a:bodyPr>
            <a:normAutofit/>
          </a:bodyPr>
          <a:lstStyle/>
          <a:p>
            <a:r>
              <a:rPr lang="en-US" dirty="0"/>
              <a:t>Save money by eliminating manual, labor intensive processes</a:t>
            </a:r>
          </a:p>
          <a:p>
            <a:pPr lvl="1"/>
            <a:r>
              <a:rPr lang="en-US" dirty="0"/>
              <a:t>Average starting hourly wage for a registered RN in VA  is $32/hr. If e-messaging saved RN’s just 2 hrs a day, that’s a savings of over $23,000/</a:t>
            </a:r>
            <a:r>
              <a:rPr lang="en-US" dirty="0" err="1"/>
              <a:t>yr</a:t>
            </a:r>
            <a:endParaRPr lang="en-US" dirty="0"/>
          </a:p>
          <a:p>
            <a:pPr lvl="1"/>
            <a:r>
              <a:rPr lang="en-US" dirty="0"/>
              <a:t>Average starting hourly wage for a medical records clerk is $17/hr. If e-messaging saved the medical records staff just 2 hrs a day, that’s a savings of over $12,000/</a:t>
            </a:r>
            <a:r>
              <a:rPr lang="en-US" dirty="0" err="1"/>
              <a:t>yr</a:t>
            </a:r>
            <a:endParaRPr lang="en-US" dirty="0"/>
          </a:p>
          <a:p>
            <a:r>
              <a:rPr lang="en-US" dirty="0"/>
              <a:t>Identifying babies and referring families to diagnostic services </a:t>
            </a:r>
            <a:r>
              <a:rPr lang="en-US" u="sng" dirty="0"/>
              <a:t>before</a:t>
            </a:r>
            <a:r>
              <a:rPr lang="en-US" dirty="0"/>
              <a:t> there’s a crisis – lowers ER and re-admission rates/costs</a:t>
            </a:r>
          </a:p>
          <a:p>
            <a:endParaRPr lang="en-US" dirty="0"/>
          </a:p>
        </p:txBody>
      </p:sp>
      <p:pic>
        <p:nvPicPr>
          <p:cNvPr id="3" name="Picture 2">
            <a:extLst>
              <a:ext uri="{FF2B5EF4-FFF2-40B4-BE49-F238E27FC236}">
                <a16:creationId xmlns:a16="http://schemas.microsoft.com/office/drawing/2014/main" id="{96224896-BF19-D179-35B3-870C67EBA764}"/>
              </a:ext>
            </a:extLst>
          </p:cNvPr>
          <p:cNvPicPr>
            <a:picLocks noChangeAspect="1"/>
          </p:cNvPicPr>
          <p:nvPr/>
        </p:nvPicPr>
        <p:blipFill>
          <a:blip r:embed="rId2"/>
          <a:stretch>
            <a:fillRect/>
          </a:stretch>
        </p:blipFill>
        <p:spPr>
          <a:xfrm>
            <a:off x="8296276" y="26926"/>
            <a:ext cx="2371725" cy="1924050"/>
          </a:xfrm>
          <a:prstGeom prst="rect">
            <a:avLst/>
          </a:prstGeom>
        </p:spPr>
      </p:pic>
    </p:spTree>
    <p:extLst>
      <p:ext uri="{BB962C8B-B14F-4D97-AF65-F5344CB8AC3E}">
        <p14:creationId xmlns:p14="http://schemas.microsoft.com/office/powerpoint/2010/main" val="176396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4EC0-1A9D-91A0-CFC0-80D8DBDDEF6E}"/>
              </a:ext>
            </a:extLst>
          </p:cNvPr>
          <p:cNvSpPr>
            <a:spLocks noGrp="1"/>
          </p:cNvSpPr>
          <p:nvPr>
            <p:ph type="title"/>
          </p:nvPr>
        </p:nvSpPr>
        <p:spPr>
          <a:xfrm>
            <a:off x="2322897" y="293781"/>
            <a:ext cx="9163251" cy="1325563"/>
          </a:xfrm>
        </p:spPr>
        <p:txBody>
          <a:bodyPr>
            <a:normAutofit fontScale="90000"/>
          </a:bodyPr>
          <a:lstStyle/>
          <a:p>
            <a:br>
              <a:rPr lang="en-US" b="1" dirty="0"/>
            </a:br>
            <a:r>
              <a:rPr lang="en-US" b="1" dirty="0"/>
              <a:t>Benefits to implementing e-messaging for Newborn Screening in your hospital?</a:t>
            </a:r>
            <a:br>
              <a:rPr lang="en-US" dirty="0"/>
            </a:br>
            <a:endParaRPr lang="en-US" dirty="0"/>
          </a:p>
        </p:txBody>
      </p:sp>
      <p:sp>
        <p:nvSpPr>
          <p:cNvPr id="3" name="Content Placeholder 2">
            <a:extLst>
              <a:ext uri="{FF2B5EF4-FFF2-40B4-BE49-F238E27FC236}">
                <a16:creationId xmlns:a16="http://schemas.microsoft.com/office/drawing/2014/main" id="{66E828BA-A973-E043-D082-BF13B66D4751}"/>
              </a:ext>
            </a:extLst>
          </p:cNvPr>
          <p:cNvSpPr>
            <a:spLocks noGrp="1"/>
          </p:cNvSpPr>
          <p:nvPr>
            <p:ph idx="1"/>
          </p:nvPr>
        </p:nvSpPr>
        <p:spPr>
          <a:xfrm>
            <a:off x="2322897" y="1825624"/>
            <a:ext cx="9163252" cy="5032375"/>
          </a:xfrm>
        </p:spPr>
        <p:txBody>
          <a:bodyPr/>
          <a:lstStyle/>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D58D9FC2-5044-A0F7-B798-2928540FD3AD}"/>
              </a:ext>
            </a:extLst>
          </p:cNvPr>
          <p:cNvSpPr txBox="1"/>
          <p:nvPr/>
        </p:nvSpPr>
        <p:spPr>
          <a:xfrm>
            <a:off x="2552157" y="1770362"/>
            <a:ext cx="9294192" cy="589072"/>
          </a:xfrm>
          <a:prstGeom prst="rect">
            <a:avLst/>
          </a:prstGeom>
          <a:noFill/>
        </p:spPr>
        <p:txBody>
          <a:bodyPr wrap="square">
            <a:spAutoFit/>
          </a:bodyPr>
          <a:lstStyle/>
          <a:p>
            <a:pPr>
              <a:lnSpc>
                <a:spcPct val="150000"/>
              </a:lnSpc>
            </a:pPr>
            <a:r>
              <a:rPr lang="en-US" sz="2400" b="1" dirty="0">
                <a:solidFill>
                  <a:srgbClr val="2A66BF"/>
                </a:solidFill>
                <a:latin typeface="Gotham Pro" panose="02000503040000020004" pitchFamily="2" charset="0"/>
                <a:cs typeface="Gotham Pro" panose="02000503040000020004" pitchFamily="2" charset="0"/>
              </a:rPr>
              <a:t>Improved timeliness and quality of data can save lives</a:t>
            </a:r>
          </a:p>
        </p:txBody>
      </p:sp>
      <p:sp>
        <p:nvSpPr>
          <p:cNvPr id="5" name="TextBox 4">
            <a:extLst>
              <a:ext uri="{FF2B5EF4-FFF2-40B4-BE49-F238E27FC236}">
                <a16:creationId xmlns:a16="http://schemas.microsoft.com/office/drawing/2014/main" id="{EE99019E-E0AD-AA4D-AE30-DD73BD336880}"/>
              </a:ext>
            </a:extLst>
          </p:cNvPr>
          <p:cNvSpPr txBox="1"/>
          <p:nvPr/>
        </p:nvSpPr>
        <p:spPr>
          <a:xfrm>
            <a:off x="2501153" y="2198419"/>
            <a:ext cx="9228213" cy="589072"/>
          </a:xfrm>
          <a:prstGeom prst="rect">
            <a:avLst/>
          </a:prstGeom>
          <a:noFill/>
        </p:spPr>
        <p:txBody>
          <a:bodyPr wrap="square">
            <a:spAutoFit/>
          </a:bodyPr>
          <a:lstStyle/>
          <a:p>
            <a:pPr>
              <a:lnSpc>
                <a:spcPct val="150000"/>
              </a:lnSpc>
            </a:pPr>
            <a:r>
              <a:rPr lang="en-US" sz="2400" dirty="0">
                <a:solidFill>
                  <a:prstClr val="black"/>
                </a:solidFill>
                <a:latin typeface="Gotham Pro" panose="02000503040000020004" pitchFamily="2" charset="0"/>
                <a:cs typeface="Gotham Pro" panose="02000503040000020004" pitchFamily="2" charset="0"/>
              </a:rPr>
              <a:t>Opportunity to reevaluate processes and become more efficient</a:t>
            </a:r>
          </a:p>
        </p:txBody>
      </p:sp>
      <p:sp>
        <p:nvSpPr>
          <p:cNvPr id="6" name="TextBox 5">
            <a:extLst>
              <a:ext uri="{FF2B5EF4-FFF2-40B4-BE49-F238E27FC236}">
                <a16:creationId xmlns:a16="http://schemas.microsoft.com/office/drawing/2014/main" id="{DE252CD8-3B9D-0678-6577-4BBE3FC1F705}"/>
              </a:ext>
            </a:extLst>
          </p:cNvPr>
          <p:cNvSpPr txBox="1"/>
          <p:nvPr/>
        </p:nvSpPr>
        <p:spPr>
          <a:xfrm>
            <a:off x="2501153" y="2712312"/>
            <a:ext cx="9294192" cy="589072"/>
          </a:xfrm>
          <a:prstGeom prst="rect">
            <a:avLst/>
          </a:prstGeom>
          <a:noFill/>
        </p:spPr>
        <p:txBody>
          <a:bodyPr wrap="square">
            <a:spAutoFit/>
          </a:bodyPr>
          <a:lstStyle/>
          <a:p>
            <a:pPr>
              <a:lnSpc>
                <a:spcPct val="150000"/>
              </a:lnSpc>
            </a:pPr>
            <a:r>
              <a:rPr lang="en-US" sz="2400" dirty="0">
                <a:solidFill>
                  <a:prstClr val="black"/>
                </a:solidFill>
                <a:latin typeface="Gotham Pro" panose="02000503040000020004" pitchFamily="2" charset="0"/>
                <a:cs typeface="Gotham Pro" panose="02000503040000020004" pitchFamily="2" charset="0"/>
              </a:rPr>
              <a:t>Update and educate hospital staff on the VA newborn screening program</a:t>
            </a:r>
          </a:p>
        </p:txBody>
      </p:sp>
      <p:sp>
        <p:nvSpPr>
          <p:cNvPr id="7" name="TextBox 6">
            <a:extLst>
              <a:ext uri="{FF2B5EF4-FFF2-40B4-BE49-F238E27FC236}">
                <a16:creationId xmlns:a16="http://schemas.microsoft.com/office/drawing/2014/main" id="{40684B4A-2926-35EF-1CEF-FD78F2D7D56C}"/>
              </a:ext>
            </a:extLst>
          </p:cNvPr>
          <p:cNvSpPr txBox="1"/>
          <p:nvPr/>
        </p:nvSpPr>
        <p:spPr>
          <a:xfrm>
            <a:off x="2501153" y="3263413"/>
            <a:ext cx="9602369" cy="1143070"/>
          </a:xfrm>
          <a:prstGeom prst="rect">
            <a:avLst/>
          </a:prstGeom>
          <a:noFill/>
        </p:spPr>
        <p:txBody>
          <a:bodyPr wrap="square">
            <a:spAutoFit/>
          </a:bodyPr>
          <a:lstStyle/>
          <a:p>
            <a:pPr>
              <a:lnSpc>
                <a:spcPct val="150000"/>
              </a:lnSpc>
            </a:pPr>
            <a:r>
              <a:rPr lang="en-US" sz="2400" dirty="0">
                <a:solidFill>
                  <a:prstClr val="black"/>
                </a:solidFill>
                <a:latin typeface="Gotham Pro" panose="02000503040000020004" pitchFamily="2" charset="0"/>
                <a:cs typeface="Gotham Pro" panose="02000503040000020004" pitchFamily="2" charset="0"/>
              </a:rPr>
              <a:t>Streamline ordering/resulting; Resources can be redirected back to providing patient care</a:t>
            </a:r>
          </a:p>
        </p:txBody>
      </p:sp>
      <p:sp>
        <p:nvSpPr>
          <p:cNvPr id="8" name="TextBox 7">
            <a:extLst>
              <a:ext uri="{FF2B5EF4-FFF2-40B4-BE49-F238E27FC236}">
                <a16:creationId xmlns:a16="http://schemas.microsoft.com/office/drawing/2014/main" id="{CFE95D73-DF69-F0D5-1140-0CFBD65E0F13}"/>
              </a:ext>
            </a:extLst>
          </p:cNvPr>
          <p:cNvSpPr txBox="1"/>
          <p:nvPr/>
        </p:nvSpPr>
        <p:spPr>
          <a:xfrm>
            <a:off x="2501154" y="4225279"/>
            <a:ext cx="9359150" cy="1143070"/>
          </a:xfrm>
          <a:prstGeom prst="rect">
            <a:avLst/>
          </a:prstGeom>
          <a:noFill/>
        </p:spPr>
        <p:txBody>
          <a:bodyPr wrap="square">
            <a:spAutoFit/>
          </a:bodyPr>
          <a:lstStyle/>
          <a:p>
            <a:pPr>
              <a:lnSpc>
                <a:spcPct val="150000"/>
              </a:lnSpc>
            </a:pPr>
            <a:r>
              <a:rPr lang="en-US" sz="2400" dirty="0">
                <a:solidFill>
                  <a:prstClr val="black"/>
                </a:solidFill>
                <a:latin typeface="Gotham Pro" panose="02000503040000020004" pitchFamily="2" charset="0"/>
                <a:cs typeface="Gotham Pro" panose="02000503040000020004" pitchFamily="2" charset="0"/>
              </a:rPr>
              <a:t>Collecting of ALL required order information upfront; DCLS will not have to retrieve information from hospitals over the phone</a:t>
            </a:r>
          </a:p>
        </p:txBody>
      </p:sp>
      <p:sp>
        <p:nvSpPr>
          <p:cNvPr id="9" name="TextBox 8">
            <a:extLst>
              <a:ext uri="{FF2B5EF4-FFF2-40B4-BE49-F238E27FC236}">
                <a16:creationId xmlns:a16="http://schemas.microsoft.com/office/drawing/2014/main" id="{01473128-9910-05B8-ED6A-937ECF8EA5A4}"/>
              </a:ext>
            </a:extLst>
          </p:cNvPr>
          <p:cNvSpPr txBox="1"/>
          <p:nvPr/>
        </p:nvSpPr>
        <p:spPr>
          <a:xfrm>
            <a:off x="2501153" y="5312139"/>
            <a:ext cx="9359150" cy="589072"/>
          </a:xfrm>
          <a:prstGeom prst="rect">
            <a:avLst/>
          </a:prstGeom>
          <a:noFill/>
        </p:spPr>
        <p:txBody>
          <a:bodyPr wrap="square">
            <a:spAutoFit/>
          </a:bodyPr>
          <a:lstStyle/>
          <a:p>
            <a:pPr>
              <a:lnSpc>
                <a:spcPct val="150000"/>
              </a:lnSpc>
            </a:pPr>
            <a:r>
              <a:rPr lang="en-US" sz="2400" dirty="0">
                <a:solidFill>
                  <a:prstClr val="black"/>
                </a:solidFill>
                <a:latin typeface="Gotham Pro" panose="02000503040000020004" pitchFamily="2" charset="0"/>
                <a:cs typeface="Gotham Pro" panose="02000503040000020004" pitchFamily="2" charset="0"/>
              </a:rPr>
              <a:t>Improve orders/results visibility, tracking, follow-up</a:t>
            </a:r>
          </a:p>
        </p:txBody>
      </p:sp>
      <p:sp>
        <p:nvSpPr>
          <p:cNvPr id="10" name="TextBox 9">
            <a:extLst>
              <a:ext uri="{FF2B5EF4-FFF2-40B4-BE49-F238E27FC236}">
                <a16:creationId xmlns:a16="http://schemas.microsoft.com/office/drawing/2014/main" id="{3DF5B146-0049-A332-0E34-0503348D507E}"/>
              </a:ext>
            </a:extLst>
          </p:cNvPr>
          <p:cNvSpPr txBox="1"/>
          <p:nvPr/>
        </p:nvSpPr>
        <p:spPr>
          <a:xfrm>
            <a:off x="2500646" y="5790276"/>
            <a:ext cx="9294189" cy="589072"/>
          </a:xfrm>
          <a:prstGeom prst="rect">
            <a:avLst/>
          </a:prstGeom>
          <a:noFill/>
        </p:spPr>
        <p:txBody>
          <a:bodyPr wrap="square">
            <a:spAutoFit/>
          </a:bodyPr>
          <a:lstStyle/>
          <a:p>
            <a:pPr>
              <a:lnSpc>
                <a:spcPct val="150000"/>
              </a:lnSpc>
            </a:pPr>
            <a:r>
              <a:rPr lang="en-US" sz="2400" dirty="0">
                <a:solidFill>
                  <a:prstClr val="black"/>
                </a:solidFill>
                <a:latin typeface="Gotham Pro" panose="02000503040000020004" pitchFamily="2" charset="0"/>
                <a:cs typeface="Gotham Pro" panose="02000503040000020004" pitchFamily="2" charset="0"/>
              </a:rPr>
              <a:t>Satisfy CAP requirement for traceability of the sent-out samples</a:t>
            </a:r>
          </a:p>
        </p:txBody>
      </p:sp>
      <p:pic>
        <p:nvPicPr>
          <p:cNvPr id="11" name="Picture 10">
            <a:extLst>
              <a:ext uri="{FF2B5EF4-FFF2-40B4-BE49-F238E27FC236}">
                <a16:creationId xmlns:a16="http://schemas.microsoft.com/office/drawing/2014/main" id="{346D8239-1427-BEF3-3427-495AF163F81F}"/>
              </a:ext>
            </a:extLst>
          </p:cNvPr>
          <p:cNvPicPr>
            <a:picLocks noChangeAspect="1"/>
          </p:cNvPicPr>
          <p:nvPr/>
        </p:nvPicPr>
        <p:blipFill>
          <a:blip r:embed="rId2"/>
          <a:stretch>
            <a:fillRect/>
          </a:stretch>
        </p:blipFill>
        <p:spPr>
          <a:xfrm>
            <a:off x="2256918" y="1945399"/>
            <a:ext cx="280440" cy="280440"/>
          </a:xfrm>
          <a:prstGeom prst="rect">
            <a:avLst/>
          </a:prstGeom>
        </p:spPr>
      </p:pic>
      <p:pic>
        <p:nvPicPr>
          <p:cNvPr id="12" name="Picture 11">
            <a:extLst>
              <a:ext uri="{FF2B5EF4-FFF2-40B4-BE49-F238E27FC236}">
                <a16:creationId xmlns:a16="http://schemas.microsoft.com/office/drawing/2014/main" id="{597DD7EE-0595-F724-CECF-B609CC0CF77B}"/>
              </a:ext>
            </a:extLst>
          </p:cNvPr>
          <p:cNvPicPr>
            <a:picLocks noChangeAspect="1"/>
          </p:cNvPicPr>
          <p:nvPr/>
        </p:nvPicPr>
        <p:blipFill>
          <a:blip r:embed="rId2"/>
          <a:stretch>
            <a:fillRect/>
          </a:stretch>
        </p:blipFill>
        <p:spPr>
          <a:xfrm>
            <a:off x="2251582" y="2869294"/>
            <a:ext cx="280440" cy="280440"/>
          </a:xfrm>
          <a:prstGeom prst="rect">
            <a:avLst/>
          </a:prstGeom>
        </p:spPr>
      </p:pic>
      <p:pic>
        <p:nvPicPr>
          <p:cNvPr id="13" name="Picture 12">
            <a:extLst>
              <a:ext uri="{FF2B5EF4-FFF2-40B4-BE49-F238E27FC236}">
                <a16:creationId xmlns:a16="http://schemas.microsoft.com/office/drawing/2014/main" id="{A8625DAB-ACD3-A7C5-F0C8-C7AE6715B486}"/>
              </a:ext>
            </a:extLst>
          </p:cNvPr>
          <p:cNvPicPr>
            <a:picLocks noChangeAspect="1"/>
          </p:cNvPicPr>
          <p:nvPr/>
        </p:nvPicPr>
        <p:blipFill>
          <a:blip r:embed="rId2"/>
          <a:stretch>
            <a:fillRect/>
          </a:stretch>
        </p:blipFill>
        <p:spPr>
          <a:xfrm>
            <a:off x="2261986" y="2406998"/>
            <a:ext cx="280440" cy="280440"/>
          </a:xfrm>
          <a:prstGeom prst="rect">
            <a:avLst/>
          </a:prstGeom>
        </p:spPr>
      </p:pic>
      <p:pic>
        <p:nvPicPr>
          <p:cNvPr id="14" name="Picture 13">
            <a:extLst>
              <a:ext uri="{FF2B5EF4-FFF2-40B4-BE49-F238E27FC236}">
                <a16:creationId xmlns:a16="http://schemas.microsoft.com/office/drawing/2014/main" id="{E2ABB5D7-79E8-B2D1-AA1F-01CE73994D79}"/>
              </a:ext>
            </a:extLst>
          </p:cNvPr>
          <p:cNvPicPr>
            <a:picLocks noChangeAspect="1"/>
          </p:cNvPicPr>
          <p:nvPr/>
        </p:nvPicPr>
        <p:blipFill>
          <a:blip r:embed="rId2"/>
          <a:stretch>
            <a:fillRect/>
          </a:stretch>
        </p:blipFill>
        <p:spPr>
          <a:xfrm>
            <a:off x="2261986" y="3501877"/>
            <a:ext cx="280440" cy="280440"/>
          </a:xfrm>
          <a:prstGeom prst="rect">
            <a:avLst/>
          </a:prstGeom>
        </p:spPr>
      </p:pic>
      <p:pic>
        <p:nvPicPr>
          <p:cNvPr id="15" name="Picture 14">
            <a:extLst>
              <a:ext uri="{FF2B5EF4-FFF2-40B4-BE49-F238E27FC236}">
                <a16:creationId xmlns:a16="http://schemas.microsoft.com/office/drawing/2014/main" id="{72979542-C7A4-DC4A-4BA0-0F90C5D42044}"/>
              </a:ext>
            </a:extLst>
          </p:cNvPr>
          <p:cNvPicPr>
            <a:picLocks noChangeAspect="1"/>
          </p:cNvPicPr>
          <p:nvPr/>
        </p:nvPicPr>
        <p:blipFill>
          <a:blip r:embed="rId2"/>
          <a:stretch>
            <a:fillRect/>
          </a:stretch>
        </p:blipFill>
        <p:spPr>
          <a:xfrm>
            <a:off x="2257936" y="4446893"/>
            <a:ext cx="280440" cy="280440"/>
          </a:xfrm>
          <a:prstGeom prst="rect">
            <a:avLst/>
          </a:prstGeom>
        </p:spPr>
      </p:pic>
      <p:pic>
        <p:nvPicPr>
          <p:cNvPr id="17" name="Picture 16">
            <a:extLst>
              <a:ext uri="{FF2B5EF4-FFF2-40B4-BE49-F238E27FC236}">
                <a16:creationId xmlns:a16="http://schemas.microsoft.com/office/drawing/2014/main" id="{B8D4B3AF-5CE3-656F-9B62-BA6C1716C559}"/>
              </a:ext>
            </a:extLst>
          </p:cNvPr>
          <p:cNvPicPr>
            <a:picLocks noChangeAspect="1"/>
          </p:cNvPicPr>
          <p:nvPr/>
        </p:nvPicPr>
        <p:blipFill>
          <a:blip r:embed="rId2"/>
          <a:stretch>
            <a:fillRect/>
          </a:stretch>
        </p:blipFill>
        <p:spPr>
          <a:xfrm>
            <a:off x="2215723" y="5588384"/>
            <a:ext cx="280440" cy="280440"/>
          </a:xfrm>
          <a:prstGeom prst="rect">
            <a:avLst/>
          </a:prstGeom>
        </p:spPr>
      </p:pic>
      <p:pic>
        <p:nvPicPr>
          <p:cNvPr id="18" name="Picture 17">
            <a:extLst>
              <a:ext uri="{FF2B5EF4-FFF2-40B4-BE49-F238E27FC236}">
                <a16:creationId xmlns:a16="http://schemas.microsoft.com/office/drawing/2014/main" id="{3A10D7A0-6574-888A-0483-C99E2E953297}"/>
              </a:ext>
            </a:extLst>
          </p:cNvPr>
          <p:cNvPicPr>
            <a:picLocks noChangeAspect="1"/>
          </p:cNvPicPr>
          <p:nvPr/>
        </p:nvPicPr>
        <p:blipFill>
          <a:blip r:embed="rId2"/>
          <a:stretch>
            <a:fillRect/>
          </a:stretch>
        </p:blipFill>
        <p:spPr>
          <a:xfrm>
            <a:off x="2231878" y="6016416"/>
            <a:ext cx="280440" cy="280440"/>
          </a:xfrm>
          <a:prstGeom prst="rect">
            <a:avLst/>
          </a:prstGeom>
        </p:spPr>
      </p:pic>
    </p:spTree>
    <p:extLst>
      <p:ext uri="{BB962C8B-B14F-4D97-AF65-F5344CB8AC3E}">
        <p14:creationId xmlns:p14="http://schemas.microsoft.com/office/powerpoint/2010/main" val="109527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F373-514A-6696-CF35-4790A2E0CF14}"/>
              </a:ext>
            </a:extLst>
          </p:cNvPr>
          <p:cNvSpPr>
            <a:spLocks noGrp="1"/>
          </p:cNvSpPr>
          <p:nvPr>
            <p:ph type="title"/>
          </p:nvPr>
        </p:nvSpPr>
        <p:spPr>
          <a:xfrm>
            <a:off x="1964321" y="180837"/>
            <a:ext cx="9163251" cy="1555292"/>
          </a:xfrm>
        </p:spPr>
        <p:txBody>
          <a:bodyPr>
            <a:normAutofit fontScale="90000"/>
          </a:bodyPr>
          <a:lstStyle/>
          <a:p>
            <a:br>
              <a:rPr lang="en-US" sz="4000" dirty="0"/>
            </a:br>
            <a:r>
              <a:rPr lang="en-US" sz="4000" dirty="0"/>
              <a:t>Compliance with College of American Pathologists (CAP) Laboratory Accreditation Requirements</a:t>
            </a:r>
            <a:br>
              <a:rPr lang="en-US" dirty="0"/>
            </a:br>
            <a:endParaRPr lang="en-US" dirty="0"/>
          </a:p>
        </p:txBody>
      </p:sp>
      <p:sp>
        <p:nvSpPr>
          <p:cNvPr id="3" name="Content Placeholder 2">
            <a:extLst>
              <a:ext uri="{FF2B5EF4-FFF2-40B4-BE49-F238E27FC236}">
                <a16:creationId xmlns:a16="http://schemas.microsoft.com/office/drawing/2014/main" id="{155B3D85-79CF-52E5-034B-BE874788D006}"/>
              </a:ext>
            </a:extLst>
          </p:cNvPr>
          <p:cNvSpPr>
            <a:spLocks noGrp="1"/>
          </p:cNvSpPr>
          <p:nvPr>
            <p:ph idx="1"/>
          </p:nvPr>
        </p:nvSpPr>
        <p:spPr>
          <a:xfrm>
            <a:off x="1869141" y="1646238"/>
            <a:ext cx="9617008" cy="4530725"/>
          </a:xfrm>
        </p:spPr>
        <p:txBody>
          <a:bodyPr/>
          <a:lstStyle/>
          <a:p>
            <a:pPr marL="0" indent="0">
              <a:buNone/>
            </a:pPr>
            <a:r>
              <a:rPr lang="en-US" dirty="0"/>
              <a:t> </a:t>
            </a:r>
          </a:p>
        </p:txBody>
      </p:sp>
      <p:sp>
        <p:nvSpPr>
          <p:cNvPr id="4" name="Content Placeholder 2">
            <a:extLst>
              <a:ext uri="{FF2B5EF4-FFF2-40B4-BE49-F238E27FC236}">
                <a16:creationId xmlns:a16="http://schemas.microsoft.com/office/drawing/2014/main" id="{68FE811D-F51B-D362-D256-BC457FA8870E}"/>
              </a:ext>
            </a:extLst>
          </p:cNvPr>
          <p:cNvSpPr txBox="1">
            <a:spLocks/>
          </p:cNvSpPr>
          <p:nvPr/>
        </p:nvSpPr>
        <p:spPr>
          <a:xfrm>
            <a:off x="1869141" y="1959823"/>
            <a:ext cx="4545106" cy="3819985"/>
          </a:xfrm>
          <a:prstGeom prst="rect">
            <a:avLst/>
          </a:prstGeom>
          <a:ln w="57150">
            <a:solidFill>
              <a:schemeClr val="accent2">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dirty="0">
                <a:latin typeface="Gotham Pro" panose="02000503040000020004" pitchFamily="2" charset="0"/>
                <a:cs typeface="Gotham Pro" panose="02000503040000020004" pitchFamily="2" charset="0"/>
              </a:rPr>
              <a:t>GEN.40545 Newborn Screening Specimen Tracking </a:t>
            </a:r>
            <a:r>
              <a:rPr lang="en-US" sz="1600" b="1" i="1" dirty="0">
                <a:latin typeface="Gotham Pro" panose="02000503040000020004" pitchFamily="2" charset="0"/>
                <a:cs typeface="Gotham Pro" panose="02000503040000020004" pitchFamily="2" charset="0"/>
              </a:rPr>
              <a:t>Phase I</a:t>
            </a:r>
          </a:p>
          <a:p>
            <a:pPr>
              <a:lnSpc>
                <a:spcPct val="150000"/>
              </a:lnSpc>
            </a:pPr>
            <a:r>
              <a:rPr lang="en-US" sz="1600" dirty="0">
                <a:latin typeface="Gotham Pro" panose="02000503040000020004" pitchFamily="2" charset="0"/>
                <a:cs typeface="Gotham Pro" panose="02000503040000020004" pitchFamily="2" charset="0"/>
              </a:rPr>
              <a:t>For specimens being submitted to a remote testing laboratory for newborn screening for congenital disorders, </a:t>
            </a:r>
            <a:r>
              <a:rPr lang="en-US" sz="1600" b="1" dirty="0">
                <a:latin typeface="Gotham Pro" panose="02000503040000020004" pitchFamily="2" charset="0"/>
                <a:cs typeface="Gotham Pro" panose="02000503040000020004" pitchFamily="2" charset="0"/>
              </a:rPr>
              <a:t>there is a tracking system and records to ensure that all specimens are submitted in compliance with timing requirements and that a result or other appropriate notification is received indicating that the specimens were actually received.</a:t>
            </a:r>
          </a:p>
        </p:txBody>
      </p:sp>
      <p:sp>
        <p:nvSpPr>
          <p:cNvPr id="5" name="Content Placeholder 4">
            <a:extLst>
              <a:ext uri="{FF2B5EF4-FFF2-40B4-BE49-F238E27FC236}">
                <a16:creationId xmlns:a16="http://schemas.microsoft.com/office/drawing/2014/main" id="{6120CECA-039D-2878-5EDD-D2A2E4171E00}"/>
              </a:ext>
            </a:extLst>
          </p:cNvPr>
          <p:cNvSpPr txBox="1">
            <a:spLocks/>
          </p:cNvSpPr>
          <p:nvPr/>
        </p:nvSpPr>
        <p:spPr>
          <a:xfrm>
            <a:off x="6677645" y="1304738"/>
            <a:ext cx="5346802" cy="3497256"/>
          </a:xfrm>
          <a:prstGeom prst="rect">
            <a:avLst/>
          </a:prstGeom>
          <a:ln w="57150">
            <a:solidFill>
              <a:schemeClr val="accent2">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dirty="0">
                <a:solidFill>
                  <a:prstClr val="black"/>
                </a:solidFill>
                <a:latin typeface="Gotham Pro" panose="02000503040000020004" pitchFamily="2" charset="0"/>
                <a:cs typeface="Gotham Pro" panose="02000503040000020004" pitchFamily="2" charset="0"/>
              </a:rPr>
              <a:t>GEN.40125 Handling of Referred Specimens </a:t>
            </a:r>
            <a:r>
              <a:rPr lang="en-US" sz="1600" b="1" i="1" dirty="0">
                <a:solidFill>
                  <a:prstClr val="black"/>
                </a:solidFill>
                <a:latin typeface="Gotham Pro" panose="02000503040000020004" pitchFamily="2" charset="0"/>
                <a:cs typeface="Gotham Pro" panose="02000503040000020004" pitchFamily="2" charset="0"/>
              </a:rPr>
              <a:t>Phase II</a:t>
            </a:r>
          </a:p>
          <a:p>
            <a:pPr>
              <a:lnSpc>
                <a:spcPct val="150000"/>
              </a:lnSpc>
            </a:pPr>
            <a:r>
              <a:rPr lang="en-US" sz="1600" dirty="0">
                <a:solidFill>
                  <a:prstClr val="black"/>
                </a:solidFill>
                <a:latin typeface="Gotham Pro" panose="02000503040000020004" pitchFamily="2" charset="0"/>
                <a:cs typeface="Gotham Pro" panose="02000503040000020004" pitchFamily="2" charset="0"/>
              </a:rPr>
              <a:t>Under the notes section: </a:t>
            </a:r>
            <a:r>
              <a:rPr lang="en-US" sz="1600" i="1" dirty="0">
                <a:solidFill>
                  <a:prstClr val="black"/>
                </a:solidFill>
                <a:latin typeface="Gotham Pro" panose="02000503040000020004" pitchFamily="2" charset="0"/>
                <a:cs typeface="Gotham Pro" panose="02000503040000020004" pitchFamily="2" charset="0"/>
              </a:rPr>
              <a:t>Specimens must be transported after they are dry and no later than 24 hours after collection or following</a:t>
            </a:r>
            <a:r>
              <a:rPr lang="en-US" sz="1600" dirty="0">
                <a:solidFill>
                  <a:prstClr val="black"/>
                </a:solidFill>
                <a:latin typeface="Gotham Pro" panose="02000503040000020004" pitchFamily="2" charset="0"/>
                <a:cs typeface="Gotham Pro" panose="02000503040000020004" pitchFamily="2" charset="0"/>
              </a:rPr>
              <a:t> </a:t>
            </a:r>
            <a:r>
              <a:rPr lang="en-US" sz="1600" i="1" dirty="0">
                <a:solidFill>
                  <a:prstClr val="black"/>
                </a:solidFill>
                <a:latin typeface="Gotham Pro" panose="02000503040000020004" pitchFamily="2" charset="0"/>
                <a:cs typeface="Gotham Pro" panose="02000503040000020004" pitchFamily="2" charset="0"/>
              </a:rPr>
              <a:t>the instructions provided by the designated newborn screening laboratory</a:t>
            </a:r>
            <a:r>
              <a:rPr lang="en-US" sz="1600" b="1" i="1" dirty="0">
                <a:solidFill>
                  <a:prstClr val="black"/>
                </a:solidFill>
                <a:latin typeface="Gotham Pro" panose="02000503040000020004" pitchFamily="2" charset="0"/>
                <a:cs typeface="Gotham Pro" panose="02000503040000020004" pitchFamily="2" charset="0"/>
              </a:rPr>
              <a:t>. Delays</a:t>
            </a:r>
            <a:r>
              <a:rPr lang="en-US" sz="1600" b="1" dirty="0">
                <a:solidFill>
                  <a:prstClr val="black"/>
                </a:solidFill>
                <a:latin typeface="Gotham Pro" panose="02000503040000020004" pitchFamily="2" charset="0"/>
                <a:cs typeface="Gotham Pro" panose="02000503040000020004" pitchFamily="2" charset="0"/>
              </a:rPr>
              <a:t> </a:t>
            </a:r>
            <a:r>
              <a:rPr lang="en-US" sz="1600" b="1" i="1" dirty="0">
                <a:solidFill>
                  <a:prstClr val="black"/>
                </a:solidFill>
                <a:latin typeface="Gotham Pro" panose="02000503040000020004" pitchFamily="2" charset="0"/>
                <a:cs typeface="Gotham Pro" panose="02000503040000020004" pitchFamily="2" charset="0"/>
              </a:rPr>
              <a:t>in specimen transportation from the collection facility to the testing laboratory may</a:t>
            </a:r>
            <a:r>
              <a:rPr lang="en-US" sz="1600" b="1" dirty="0">
                <a:solidFill>
                  <a:prstClr val="black"/>
                </a:solidFill>
                <a:latin typeface="Gotham Pro" panose="02000503040000020004" pitchFamily="2" charset="0"/>
                <a:cs typeface="Gotham Pro" panose="02000503040000020004" pitchFamily="2" charset="0"/>
              </a:rPr>
              <a:t> </a:t>
            </a:r>
            <a:r>
              <a:rPr lang="en-US" sz="1600" b="1" i="1" dirty="0">
                <a:solidFill>
                  <a:prstClr val="black"/>
                </a:solidFill>
                <a:latin typeface="Gotham Pro" panose="02000503040000020004" pitchFamily="2" charset="0"/>
                <a:cs typeface="Gotham Pro" panose="02000503040000020004" pitchFamily="2" charset="0"/>
              </a:rPr>
              <a:t>compromise the integrity of the specimen and results and could critically impact the</a:t>
            </a:r>
            <a:r>
              <a:rPr lang="en-US" sz="1600" b="1" dirty="0">
                <a:solidFill>
                  <a:prstClr val="black"/>
                </a:solidFill>
                <a:latin typeface="Gotham Pro" panose="02000503040000020004" pitchFamily="2" charset="0"/>
                <a:cs typeface="Gotham Pro" panose="02000503040000020004" pitchFamily="2" charset="0"/>
              </a:rPr>
              <a:t> </a:t>
            </a:r>
            <a:r>
              <a:rPr lang="en-US" sz="1600" b="1" i="1" dirty="0">
                <a:solidFill>
                  <a:prstClr val="black"/>
                </a:solidFill>
                <a:latin typeface="Gotham Pro" panose="02000503040000020004" pitchFamily="2" charset="0"/>
                <a:cs typeface="Gotham Pro" panose="02000503040000020004" pitchFamily="2" charset="0"/>
              </a:rPr>
              <a:t>newborn.</a:t>
            </a:r>
            <a:endParaRPr lang="en-US" sz="1600" b="1" dirty="0">
              <a:solidFill>
                <a:prstClr val="black"/>
              </a:solidFill>
              <a:latin typeface="Gotham Pro" panose="02000503040000020004" pitchFamily="2" charset="0"/>
              <a:cs typeface="Gotham Pro" panose="02000503040000020004" pitchFamily="2" charset="0"/>
            </a:endParaRPr>
          </a:p>
        </p:txBody>
      </p:sp>
      <p:sp>
        <p:nvSpPr>
          <p:cNvPr id="6" name="TextBox 5">
            <a:extLst>
              <a:ext uri="{FF2B5EF4-FFF2-40B4-BE49-F238E27FC236}">
                <a16:creationId xmlns:a16="http://schemas.microsoft.com/office/drawing/2014/main" id="{FE2F575A-4BAA-F96E-A0DD-202CAF763CC7}"/>
              </a:ext>
            </a:extLst>
          </p:cNvPr>
          <p:cNvSpPr txBox="1"/>
          <p:nvPr/>
        </p:nvSpPr>
        <p:spPr>
          <a:xfrm>
            <a:off x="6533831" y="4963941"/>
            <a:ext cx="5346802" cy="1900777"/>
          </a:xfrm>
          <a:prstGeom prst="rect">
            <a:avLst/>
          </a:prstGeom>
          <a:noFill/>
          <a:ln w="57150">
            <a:solidFill>
              <a:schemeClr val="accent2">
                <a:lumMod val="75000"/>
              </a:schemeClr>
            </a:solidFill>
          </a:ln>
        </p:spPr>
        <p:txBody>
          <a:bodyPr wrap="square">
            <a:spAutoFit/>
          </a:bodyPr>
          <a:lstStyle/>
          <a:p>
            <a:pPr>
              <a:lnSpc>
                <a:spcPct val="150000"/>
              </a:lnSpc>
            </a:pPr>
            <a:r>
              <a:rPr lang="en-US" sz="1600" b="1" dirty="0">
                <a:solidFill>
                  <a:prstClr val="black"/>
                </a:solidFill>
                <a:latin typeface="Gotham Pro" panose="02000503040000020004" pitchFamily="2" charset="0"/>
                <a:cs typeface="Gotham Pro" panose="02000503040000020004" pitchFamily="2" charset="0"/>
              </a:rPr>
              <a:t>Evidence of Compliance:</a:t>
            </a:r>
          </a:p>
          <a:p>
            <a:pPr marL="285750" indent="-285750">
              <a:lnSpc>
                <a:spcPct val="150000"/>
              </a:lnSpc>
              <a:buFont typeface="Arial" panose="020B0604020202020204" pitchFamily="34" charset="0"/>
              <a:buChar char="•"/>
            </a:pPr>
            <a:r>
              <a:rPr lang="en-US" sz="1600" dirty="0">
                <a:solidFill>
                  <a:prstClr val="black"/>
                </a:solidFill>
                <a:latin typeface="Gotham Pro" panose="02000503040000020004" pitchFamily="2" charset="0"/>
                <a:cs typeface="Gotham Pro" panose="02000503040000020004" pitchFamily="2" charset="0"/>
              </a:rPr>
              <a:t>Records showing results/notifications received on all specimens </a:t>
            </a:r>
            <a:r>
              <a:rPr lang="en-US" sz="1600" b="1" dirty="0">
                <a:solidFill>
                  <a:prstClr val="black"/>
                </a:solidFill>
                <a:latin typeface="Gotham Pro" panose="02000503040000020004" pitchFamily="2" charset="0"/>
                <a:cs typeface="Gotham Pro" panose="02000503040000020004" pitchFamily="2" charset="0"/>
              </a:rPr>
              <a:t>AND</a:t>
            </a:r>
            <a:endParaRPr lang="en-US" sz="1600" dirty="0">
              <a:solidFill>
                <a:prstClr val="black"/>
              </a:solidFill>
              <a:latin typeface="Gotham Pro" panose="02000503040000020004" pitchFamily="2" charset="0"/>
              <a:cs typeface="Gotham Pro" panose="02000503040000020004" pitchFamily="2" charset="0"/>
            </a:endParaRPr>
          </a:p>
          <a:p>
            <a:pPr marL="285750" indent="-285750">
              <a:lnSpc>
                <a:spcPct val="150000"/>
              </a:lnSpc>
              <a:buFont typeface="Arial" panose="020B0604020202020204" pitchFamily="34" charset="0"/>
              <a:buChar char="•"/>
            </a:pPr>
            <a:r>
              <a:rPr lang="en-US" sz="1600" dirty="0">
                <a:solidFill>
                  <a:prstClr val="black"/>
                </a:solidFill>
                <a:latin typeface="Gotham Pro" panose="02000503040000020004" pitchFamily="2" charset="0"/>
                <a:cs typeface="Gotham Pro" panose="02000503040000020004" pitchFamily="2" charset="0"/>
              </a:rPr>
              <a:t>Records of follow up for specimens not received at the remote laboratory</a:t>
            </a:r>
          </a:p>
        </p:txBody>
      </p:sp>
    </p:spTree>
    <p:extLst>
      <p:ext uri="{BB962C8B-B14F-4D97-AF65-F5344CB8AC3E}">
        <p14:creationId xmlns:p14="http://schemas.microsoft.com/office/powerpoint/2010/main" val="4346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711B-2608-A09C-221B-CB990A61FB95}"/>
              </a:ext>
            </a:extLst>
          </p:cNvPr>
          <p:cNvSpPr>
            <a:spLocks noGrp="1"/>
          </p:cNvSpPr>
          <p:nvPr>
            <p:ph type="title"/>
          </p:nvPr>
        </p:nvSpPr>
        <p:spPr>
          <a:xfrm>
            <a:off x="2053883" y="320675"/>
            <a:ext cx="10138117" cy="1325563"/>
          </a:xfrm>
        </p:spPr>
        <p:txBody>
          <a:bodyPr/>
          <a:lstStyle/>
          <a:p>
            <a:r>
              <a:rPr lang="en-US" sz="4000" b="1" dirty="0"/>
              <a:t>VA NBS Code Reference – Section 90 </a:t>
            </a:r>
            <a:br>
              <a:rPr lang="en-US" sz="4000" b="1" dirty="0"/>
            </a:br>
            <a:r>
              <a:rPr lang="en-US" sz="4000" b="1" dirty="0"/>
              <a:t>Hospital Responsibilities</a:t>
            </a:r>
          </a:p>
        </p:txBody>
      </p:sp>
      <p:sp>
        <p:nvSpPr>
          <p:cNvPr id="3" name="Content Placeholder 2">
            <a:extLst>
              <a:ext uri="{FF2B5EF4-FFF2-40B4-BE49-F238E27FC236}">
                <a16:creationId xmlns:a16="http://schemas.microsoft.com/office/drawing/2014/main" id="{D1498992-49BF-87DD-D94C-217D7A8BA222}"/>
              </a:ext>
            </a:extLst>
          </p:cNvPr>
          <p:cNvSpPr>
            <a:spLocks noGrp="1"/>
          </p:cNvSpPr>
          <p:nvPr>
            <p:ph idx="1"/>
          </p:nvPr>
        </p:nvSpPr>
        <p:spPr>
          <a:xfrm>
            <a:off x="2053884" y="1761566"/>
            <a:ext cx="9806422" cy="5096434"/>
          </a:xfrm>
        </p:spPr>
        <p:txBody>
          <a:bodyPr>
            <a:normAutofit fontScale="47500" lnSpcReduction="20000"/>
          </a:bodyPr>
          <a:lstStyle/>
          <a:p>
            <a:pPr marL="0" indent="0">
              <a:buNone/>
            </a:pPr>
            <a:r>
              <a:rPr lang="en-US" sz="2900" dirty="0"/>
              <a:t>12VAC5-71-90. Responsibilities of the chief executive officer.</a:t>
            </a:r>
          </a:p>
          <a:p>
            <a:pPr marL="0" indent="0">
              <a:buNone/>
            </a:pPr>
            <a:r>
              <a:rPr lang="en-US" sz="2900" dirty="0"/>
              <a:t>The chief executive officer shall assure that the hospital providing birthing services develops and implements policies and procedures to make certain that the following steps take place:</a:t>
            </a:r>
          </a:p>
          <a:p>
            <a:pPr marL="0" indent="0">
              <a:buNone/>
            </a:pPr>
            <a:r>
              <a:rPr lang="en-US" sz="2900" dirty="0"/>
              <a:t>1. Collection of newborn dried-blood-spot screening specimens shall occur after 24 hours of birth, and collection and submission of the specimens shall meet the standards required by the testing laboratory;</a:t>
            </a:r>
          </a:p>
          <a:p>
            <a:pPr marL="0" indent="0">
              <a:buNone/>
            </a:pPr>
            <a:r>
              <a:rPr lang="en-US" sz="2900" dirty="0"/>
              <a:t>2. Notification of the newborn's physician of record or designee shall occur within one business day in the event that the infant is discharged before the newborn dried-blood-spot screening specimen has been collected;</a:t>
            </a:r>
          </a:p>
          <a:p>
            <a:pPr marL="0" indent="0">
              <a:buNone/>
            </a:pPr>
            <a:r>
              <a:rPr lang="en-US" sz="2900" dirty="0"/>
              <a:t>3. Communication of the newborn dried-blood-spot screening test results to the newborn's physician of record or designee shall occur so that test results may become part of the infant's medical record on file with the physician;</a:t>
            </a:r>
          </a:p>
          <a:p>
            <a:pPr marL="0" indent="0">
              <a:buNone/>
            </a:pPr>
            <a:r>
              <a:rPr lang="en-US" sz="2900" dirty="0"/>
              <a:t>4. The newborn screening dried-blood-spot results and treatment shall be recorded in the patient's medical record, and retention of the information shall comply with applicable medical record retention requirements; and</a:t>
            </a:r>
          </a:p>
          <a:p>
            <a:pPr marL="0" indent="0">
              <a:buNone/>
            </a:pPr>
            <a:r>
              <a:rPr lang="en-US" sz="2900" dirty="0"/>
              <a:t>5. Training of staff on newborn dried-blood-spot screening specimen collection and submission and parental notification shall be implemented in a way that ensures an adequately trained and knowledgeable workforce is maintained for implementing specimen collection and submission and parental notification according to standards required by the testing laboratory and guidance from the department.</a:t>
            </a:r>
          </a:p>
          <a:p>
            <a:pPr marL="0" indent="0">
              <a:buNone/>
            </a:pPr>
            <a:r>
              <a:rPr lang="en-US" sz="2900" dirty="0"/>
              <a:t>Statutory Authority</a:t>
            </a:r>
          </a:p>
          <a:p>
            <a:pPr marL="0" indent="0">
              <a:buNone/>
            </a:pPr>
            <a:r>
              <a:rPr lang="en-US" sz="2900" dirty="0"/>
              <a:t>§§ 32.1-12 and 32.1-67 of the Code of Virginia.</a:t>
            </a:r>
          </a:p>
          <a:p>
            <a:pPr marL="0" indent="0">
              <a:buNone/>
            </a:pPr>
            <a:r>
              <a:rPr lang="en-US" dirty="0">
                <a:hlinkClick r:id="rId2"/>
              </a:rPr>
              <a:t>12VAC5-71-90. Responsibilities of the chief executive officer. (virginia.gov)</a:t>
            </a:r>
            <a:endParaRPr lang="en-US" dirty="0"/>
          </a:p>
          <a:p>
            <a:pPr marL="0" indent="0">
              <a:buNone/>
            </a:pPr>
            <a:endParaRPr lang="en-US" dirty="0"/>
          </a:p>
          <a:p>
            <a:pPr marL="0" indent="0">
              <a:buNone/>
            </a:pPr>
            <a:r>
              <a:rPr lang="en-US" dirty="0"/>
              <a:t>To view the NBS Dried Blood Spot Regulations in its entirety, see the link below:</a:t>
            </a:r>
          </a:p>
          <a:p>
            <a:pPr marL="0" indent="0">
              <a:buNone/>
            </a:pPr>
            <a:r>
              <a:rPr lang="en-US" dirty="0">
                <a:hlinkClick r:id="rId3"/>
              </a:rPr>
              <a:t>Virginia Administrative Code - Title 12. Health - Agency 5. Department of Health - Chapter 71. Regulations Governing Virginia Newborn Screening Services</a:t>
            </a:r>
            <a:endParaRPr lang="en-US" dirty="0"/>
          </a:p>
          <a:p>
            <a:endParaRPr lang="en-US" dirty="0"/>
          </a:p>
        </p:txBody>
      </p:sp>
    </p:spTree>
    <p:extLst>
      <p:ext uri="{BB962C8B-B14F-4D97-AF65-F5344CB8AC3E}">
        <p14:creationId xmlns:p14="http://schemas.microsoft.com/office/powerpoint/2010/main" val="202159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BC41-46D1-EC9A-92CC-464284DD25D2}"/>
              </a:ext>
            </a:extLst>
          </p:cNvPr>
          <p:cNvSpPr>
            <a:spLocks noGrp="1"/>
          </p:cNvSpPr>
          <p:nvPr>
            <p:ph type="title"/>
          </p:nvPr>
        </p:nvSpPr>
        <p:spPr>
          <a:xfrm>
            <a:off x="2096086" y="188910"/>
            <a:ext cx="10095914" cy="1636714"/>
          </a:xfrm>
        </p:spPr>
        <p:txBody>
          <a:bodyPr>
            <a:normAutofit/>
          </a:bodyPr>
          <a:lstStyle/>
          <a:p>
            <a:r>
              <a:rPr lang="en-US" sz="3600" b="1" dirty="0"/>
              <a:t>National Timeliness Recommendations for Dried Blood Spot Screening </a:t>
            </a:r>
            <a:r>
              <a:rPr lang="en-US" sz="3200" b="1" dirty="0"/>
              <a:t>- </a:t>
            </a:r>
            <a:r>
              <a:rPr lang="en-US" sz="2400" b="1" dirty="0"/>
              <a:t>As defined by the HHS Secretary’s  Advisory Committee on Heritable Disorders in Newborns and Children </a:t>
            </a:r>
          </a:p>
        </p:txBody>
      </p:sp>
      <p:sp>
        <p:nvSpPr>
          <p:cNvPr id="3" name="Content Placeholder 2">
            <a:extLst>
              <a:ext uri="{FF2B5EF4-FFF2-40B4-BE49-F238E27FC236}">
                <a16:creationId xmlns:a16="http://schemas.microsoft.com/office/drawing/2014/main" id="{12A268D8-E8B5-8BF6-FF56-134EF1E81443}"/>
              </a:ext>
            </a:extLst>
          </p:cNvPr>
          <p:cNvSpPr>
            <a:spLocks noGrp="1"/>
          </p:cNvSpPr>
          <p:nvPr>
            <p:ph idx="1"/>
          </p:nvPr>
        </p:nvSpPr>
        <p:spPr>
          <a:xfrm>
            <a:off x="2096087" y="1825625"/>
            <a:ext cx="9833316" cy="5032375"/>
          </a:xfrm>
        </p:spPr>
        <p:txBody>
          <a:bodyPr>
            <a:normAutofit fontScale="92500" lnSpcReduction="10000"/>
          </a:bodyPr>
          <a:lstStyle/>
          <a:p>
            <a:pPr marL="342900" indent="-342900" fontAlgn="base">
              <a:lnSpc>
                <a:spcPct val="100000"/>
              </a:lnSpc>
              <a:spcBef>
                <a:spcPct val="20000"/>
              </a:spcBef>
              <a:spcAft>
                <a:spcPct val="0"/>
              </a:spcAft>
              <a:buNone/>
              <a:defRPr/>
            </a:pPr>
            <a:r>
              <a:rPr lang="en-US" sz="1800" dirty="0">
                <a:solidFill>
                  <a:srgbClr val="4D4D4D"/>
                </a:solidFill>
                <a:latin typeface="Trebuchet MS"/>
              </a:rPr>
              <a:t> A</a:t>
            </a:r>
            <a:r>
              <a:rPr lang="en-US" sz="1800" dirty="0">
                <a:solidFill>
                  <a:srgbClr val="4D4D4D"/>
                </a:solidFill>
              </a:rPr>
              <a:t>. </a:t>
            </a:r>
            <a:r>
              <a:rPr lang="en-US" sz="1800" dirty="0"/>
              <a:t>To achieve the goals of timely diagnosis and treatment of screened conditions and to avoid associated disability, morbidity and mortality, the following time frames should be achieved by NBS systems for the initial newborn screening specimen:</a:t>
            </a:r>
          </a:p>
          <a:p>
            <a:pPr marL="800100" lvl="1" indent="-342900" fontAlgn="base">
              <a:lnSpc>
                <a:spcPct val="100000"/>
              </a:lnSpc>
              <a:spcBef>
                <a:spcPct val="20000"/>
              </a:spcBef>
              <a:spcAft>
                <a:spcPct val="0"/>
              </a:spcAft>
              <a:buNone/>
              <a:defRPr/>
            </a:pPr>
            <a:r>
              <a:rPr lang="en-US" sz="1400" dirty="0">
                <a:solidFill>
                  <a:srgbClr val="4D4D4D"/>
                </a:solidFill>
              </a:rPr>
              <a:t>1</a:t>
            </a:r>
            <a:r>
              <a:rPr lang="en-US" sz="1800" b="1" dirty="0">
                <a:solidFill>
                  <a:srgbClr val="FF0000"/>
                </a:solidFill>
              </a:rPr>
              <a:t>. Presumptive positive results for time-critical conditions should be communicated immediately to the newborn’s healthcare provider but </a:t>
            </a:r>
            <a:r>
              <a:rPr lang="en-US" sz="2600" b="1" u="sng" dirty="0">
                <a:solidFill>
                  <a:srgbClr val="FF0000"/>
                </a:solidFill>
              </a:rPr>
              <a:t>no later than five days of life</a:t>
            </a:r>
            <a:r>
              <a:rPr lang="en-US" sz="2600" b="1" dirty="0">
                <a:solidFill>
                  <a:srgbClr val="FF0000"/>
                </a:solidFill>
              </a:rPr>
              <a:t>.</a:t>
            </a:r>
          </a:p>
          <a:p>
            <a:pPr marL="800100" lvl="1" indent="-342900" fontAlgn="base">
              <a:lnSpc>
                <a:spcPct val="100000"/>
              </a:lnSpc>
              <a:spcBef>
                <a:spcPct val="20000"/>
              </a:spcBef>
              <a:spcAft>
                <a:spcPct val="0"/>
              </a:spcAft>
              <a:buNone/>
              <a:defRPr/>
            </a:pPr>
            <a:r>
              <a:rPr lang="en-US" sz="1800" dirty="0"/>
              <a:t>2. </a:t>
            </a:r>
            <a:r>
              <a:rPr lang="en-US" sz="1800" b="1" dirty="0"/>
              <a:t>Presumptive positive results for all other conditions should be communicated to the newborn’s healthcare provider as soon as possible but </a:t>
            </a:r>
            <a:r>
              <a:rPr lang="en-US" sz="1800" b="1" u="sng" dirty="0"/>
              <a:t>no later than seven days of life</a:t>
            </a:r>
            <a:r>
              <a:rPr lang="en-US" sz="1800" b="1" dirty="0"/>
              <a:t>.</a:t>
            </a:r>
          </a:p>
          <a:p>
            <a:pPr marL="800100" lvl="1" indent="-342900" fontAlgn="base">
              <a:lnSpc>
                <a:spcPct val="100000"/>
              </a:lnSpc>
              <a:spcBef>
                <a:spcPct val="20000"/>
              </a:spcBef>
              <a:spcAft>
                <a:spcPct val="0"/>
              </a:spcAft>
              <a:buNone/>
              <a:defRPr/>
            </a:pPr>
            <a:r>
              <a:rPr lang="en-US" sz="1800" dirty="0"/>
              <a:t>3. </a:t>
            </a:r>
            <a:r>
              <a:rPr lang="en-US" sz="1800" u="sng" dirty="0"/>
              <a:t>All NBS tests should be completed within seven days of life</a:t>
            </a:r>
            <a:r>
              <a:rPr lang="en-US" sz="1800" dirty="0"/>
              <a:t> with results reported to the healthcare provider as soon as possible.</a:t>
            </a:r>
          </a:p>
          <a:p>
            <a:pPr marL="342900" indent="-342900" fontAlgn="base">
              <a:lnSpc>
                <a:spcPct val="100000"/>
              </a:lnSpc>
              <a:spcBef>
                <a:spcPct val="20000"/>
              </a:spcBef>
              <a:spcAft>
                <a:spcPct val="0"/>
              </a:spcAft>
              <a:buNone/>
              <a:defRPr/>
            </a:pPr>
            <a:endParaRPr lang="en-US" sz="1800" dirty="0"/>
          </a:p>
          <a:p>
            <a:pPr marL="342900" indent="-342900" fontAlgn="base">
              <a:lnSpc>
                <a:spcPct val="100000"/>
              </a:lnSpc>
              <a:spcBef>
                <a:spcPct val="20000"/>
              </a:spcBef>
              <a:spcAft>
                <a:spcPct val="0"/>
              </a:spcAft>
              <a:buNone/>
              <a:defRPr/>
            </a:pPr>
            <a:r>
              <a:rPr lang="en-US" sz="1800" dirty="0"/>
              <a:t>B. In order to achieve the above goals:</a:t>
            </a:r>
          </a:p>
          <a:p>
            <a:pPr marL="342900" indent="-342900" fontAlgn="base">
              <a:lnSpc>
                <a:spcPct val="100000"/>
              </a:lnSpc>
              <a:spcBef>
                <a:spcPct val="20000"/>
              </a:spcBef>
              <a:spcAft>
                <a:spcPct val="0"/>
              </a:spcAft>
              <a:buFontTx/>
              <a:buAutoNum type="arabicPeriod"/>
              <a:defRPr/>
            </a:pPr>
            <a:r>
              <a:rPr lang="en-US" sz="1800" dirty="0"/>
              <a:t>Initial NBS specimens should be collected in the appropriate time frame for the newborn’s condition (preferably 24 hour) </a:t>
            </a:r>
            <a:r>
              <a:rPr lang="en-US" sz="1800" u="sng" dirty="0"/>
              <a:t>but no later than 48 hours after birth</a:t>
            </a:r>
            <a:r>
              <a:rPr lang="en-US" sz="1800" dirty="0"/>
              <a:t>, and</a:t>
            </a:r>
          </a:p>
          <a:p>
            <a:pPr marL="342900" indent="-342900" fontAlgn="base">
              <a:lnSpc>
                <a:spcPct val="100000"/>
              </a:lnSpc>
              <a:spcBef>
                <a:spcPct val="20000"/>
              </a:spcBef>
              <a:spcAft>
                <a:spcPct val="0"/>
              </a:spcAft>
              <a:buNone/>
              <a:defRPr/>
            </a:pPr>
            <a:r>
              <a:rPr lang="en-US" sz="1800" dirty="0"/>
              <a:t>2. NBS specimens should be received at the laboratory as soon as possible; </a:t>
            </a:r>
            <a:r>
              <a:rPr lang="en-US" sz="1800" u="sng" dirty="0"/>
              <a:t>ideally within 24 hours of collection.</a:t>
            </a:r>
          </a:p>
          <a:p>
            <a:pPr marL="342900" indent="-342900" fontAlgn="base">
              <a:lnSpc>
                <a:spcPct val="100000"/>
              </a:lnSpc>
              <a:spcBef>
                <a:spcPct val="20000"/>
              </a:spcBef>
              <a:spcAft>
                <a:spcPct val="0"/>
              </a:spcAft>
              <a:buNone/>
              <a:defRPr/>
            </a:pPr>
            <a:endParaRPr kumimoji="0" lang="en-US" sz="18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342900" indent="-342900" fontAlgn="base">
              <a:lnSpc>
                <a:spcPct val="100000"/>
              </a:lnSpc>
              <a:spcBef>
                <a:spcPct val="20000"/>
              </a:spcBef>
              <a:spcAft>
                <a:spcPct val="0"/>
              </a:spcAft>
              <a:buNone/>
              <a:defRPr/>
            </a:pPr>
            <a:r>
              <a:rPr kumimoji="0" lang="en-US" sz="1900" b="0" i="0" u="none" strike="noStrike" kern="1200" cap="none" spc="0" normalizeH="0" baseline="0" noProof="0" dirty="0">
                <a:ln>
                  <a:noFill/>
                </a:ln>
                <a:solidFill>
                  <a:srgbClr val="000000"/>
                </a:solidFill>
                <a:effectLst/>
                <a:uLnTx/>
                <a:uFillTx/>
                <a:latin typeface="Calibri" panose="020F0502020204030204"/>
                <a:ea typeface="+mn-ea"/>
                <a:cs typeface="+mn-cs"/>
              </a:rPr>
              <a:t>https://www.hrsa.gov/advisory-committees/heritable-disorders</a:t>
            </a:r>
          </a:p>
          <a:p>
            <a:endParaRPr lang="en-US" dirty="0"/>
          </a:p>
        </p:txBody>
      </p:sp>
    </p:spTree>
    <p:extLst>
      <p:ext uri="{BB962C8B-B14F-4D97-AF65-F5344CB8AC3E}">
        <p14:creationId xmlns:p14="http://schemas.microsoft.com/office/powerpoint/2010/main" val="377884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38C3-646E-58BE-67D8-338A1DCC58AB}"/>
              </a:ext>
            </a:extLst>
          </p:cNvPr>
          <p:cNvSpPr>
            <a:spLocks noGrp="1"/>
          </p:cNvSpPr>
          <p:nvPr>
            <p:ph type="title"/>
          </p:nvPr>
        </p:nvSpPr>
        <p:spPr>
          <a:xfrm>
            <a:off x="2322898" y="354629"/>
            <a:ext cx="9163251" cy="1325563"/>
          </a:xfrm>
        </p:spPr>
        <p:txBody>
          <a:bodyPr/>
          <a:lstStyle/>
          <a:p>
            <a:r>
              <a:rPr lang="en-US" b="1" dirty="0"/>
              <a:t>Why partner with DCLS &amp; iConnect?</a:t>
            </a:r>
            <a:br>
              <a:rPr lang="en-US" dirty="0"/>
            </a:br>
            <a:endParaRPr lang="en-US" dirty="0"/>
          </a:p>
        </p:txBody>
      </p:sp>
      <p:sp>
        <p:nvSpPr>
          <p:cNvPr id="3" name="Content Placeholder 2">
            <a:extLst>
              <a:ext uri="{FF2B5EF4-FFF2-40B4-BE49-F238E27FC236}">
                <a16:creationId xmlns:a16="http://schemas.microsoft.com/office/drawing/2014/main" id="{1064D86E-D9C1-A069-A46F-B8DA2CA2C9C8}"/>
              </a:ext>
            </a:extLst>
          </p:cNvPr>
          <p:cNvSpPr>
            <a:spLocks noGrp="1"/>
          </p:cNvSpPr>
          <p:nvPr>
            <p:ph idx="1"/>
          </p:nvPr>
        </p:nvSpPr>
        <p:spPr>
          <a:xfrm>
            <a:off x="2322897" y="1189038"/>
            <a:ext cx="9163252" cy="5668962"/>
          </a:xfrm>
        </p:spPr>
        <p:txBody>
          <a:bodyPr>
            <a:normAutofit/>
          </a:bodyPr>
          <a:lstStyle/>
          <a:p>
            <a:r>
              <a:rPr lang="en-US" dirty="0"/>
              <a:t>iConnect has experience with clinical data exchange and supporting public health initiatives</a:t>
            </a:r>
          </a:p>
          <a:p>
            <a:pPr lvl="1"/>
            <a:r>
              <a:rPr lang="en-US" dirty="0"/>
              <a:t>Hands-free solution for hospitals </a:t>
            </a:r>
          </a:p>
          <a:p>
            <a:pPr lvl="1"/>
            <a:r>
              <a:rPr lang="en-US" dirty="0"/>
              <a:t>iConnect will manage connections to hospital EMR, </a:t>
            </a:r>
            <a:r>
              <a:rPr lang="en-US" dirty="0" err="1"/>
              <a:t>ConnectVA</a:t>
            </a:r>
            <a:r>
              <a:rPr lang="en-US" dirty="0"/>
              <a:t> HIE, DCLS LIMS</a:t>
            </a:r>
          </a:p>
          <a:p>
            <a:pPr lvl="1"/>
            <a:r>
              <a:rPr lang="en-US" dirty="0"/>
              <a:t>Tailor a solution that works for your hospital</a:t>
            </a:r>
          </a:p>
          <a:p>
            <a:pPr lvl="1"/>
            <a:r>
              <a:rPr lang="en-US" dirty="0"/>
              <a:t>Minimize impact on hospital IT and EMR vendor resources</a:t>
            </a:r>
          </a:p>
          <a:p>
            <a:r>
              <a:rPr lang="en-US" dirty="0"/>
              <a:t>DCLS has experience and expertise in the implementation</a:t>
            </a:r>
            <a:br>
              <a:rPr lang="en-US" dirty="0"/>
            </a:br>
            <a:r>
              <a:rPr lang="en-US" dirty="0"/>
              <a:t>      of e-messaging with hospital partners</a:t>
            </a:r>
          </a:p>
          <a:p>
            <a:pPr lvl="1"/>
            <a:r>
              <a:rPr lang="en-US" dirty="0"/>
              <a:t>Dedicated IT development and messaging staff as well as Informatics Scientists --- to work with iConnect and hospital sites to ensure a successful implementation</a:t>
            </a:r>
          </a:p>
          <a:p>
            <a:pPr lvl="1"/>
            <a:r>
              <a:rPr lang="en-US" dirty="0"/>
              <a:t>Established Implementation guides and other resources</a:t>
            </a:r>
          </a:p>
          <a:p>
            <a:pPr lvl="1"/>
            <a:r>
              <a:rPr lang="en-US" dirty="0"/>
              <a:t>Proven onboarding process</a:t>
            </a:r>
          </a:p>
          <a:p>
            <a:pPr marL="0" indent="0">
              <a:buNone/>
            </a:pPr>
            <a:endParaRPr lang="en-US" dirty="0"/>
          </a:p>
        </p:txBody>
      </p:sp>
    </p:spTree>
    <p:extLst>
      <p:ext uri="{BB962C8B-B14F-4D97-AF65-F5344CB8AC3E}">
        <p14:creationId xmlns:p14="http://schemas.microsoft.com/office/powerpoint/2010/main" val="2167372850"/>
      </p:ext>
    </p:extLst>
  </p:cSld>
  <p:clrMapOvr>
    <a:masterClrMapping/>
  </p:clrMapOvr>
</p:sld>
</file>

<file path=ppt/theme/theme1.xml><?xml version="1.0" encoding="utf-8"?>
<a:theme xmlns:a="http://schemas.openxmlformats.org/drawingml/2006/main" name="DGS Slide Left bar">
  <a:themeElements>
    <a:clrScheme name="DGS Brand Colors">
      <a:dk1>
        <a:srgbClr val="000000"/>
      </a:dk1>
      <a:lt1>
        <a:srgbClr val="FFFFFF"/>
      </a:lt1>
      <a:dk2>
        <a:srgbClr val="5C6670"/>
      </a:dk2>
      <a:lt2>
        <a:srgbClr val="DBDBDB"/>
      </a:lt2>
      <a:accent1>
        <a:srgbClr val="003875"/>
      </a:accent1>
      <a:accent2>
        <a:srgbClr val="0088CE"/>
      </a:accent2>
      <a:accent3>
        <a:srgbClr val="00A0DE"/>
      </a:accent3>
      <a:accent4>
        <a:srgbClr val="81BB00"/>
      </a:accent4>
      <a:accent5>
        <a:srgbClr val="A31E34"/>
      </a:accent5>
      <a:accent6>
        <a:srgbClr val="5C6670"/>
      </a:accent6>
      <a:hlink>
        <a:srgbClr val="00A0DE"/>
      </a:hlink>
      <a:folHlink>
        <a:srgbClr val="A31E3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DGS_DCLS_NBS" id="{8FFC4FBE-E101-2A49-B473-23CEC6642DEE}" vid="{C92442AE-6739-8446-B598-858B756A546E}"/>
    </a:ext>
  </a:extLst>
</a:theme>
</file>

<file path=ppt/theme/theme2.xml><?xml version="1.0" encoding="utf-8"?>
<a:theme xmlns:a="http://schemas.openxmlformats.org/drawingml/2006/main" name="DGS Title Slide">
  <a:themeElements>
    <a:clrScheme name="DGS Brand Colors">
      <a:dk1>
        <a:srgbClr val="000000"/>
      </a:dk1>
      <a:lt1>
        <a:srgbClr val="FFFFFF"/>
      </a:lt1>
      <a:dk2>
        <a:srgbClr val="5C6670"/>
      </a:dk2>
      <a:lt2>
        <a:srgbClr val="DBDBDB"/>
      </a:lt2>
      <a:accent1>
        <a:srgbClr val="003875"/>
      </a:accent1>
      <a:accent2>
        <a:srgbClr val="0088CE"/>
      </a:accent2>
      <a:accent3>
        <a:srgbClr val="00A0DE"/>
      </a:accent3>
      <a:accent4>
        <a:srgbClr val="81BB00"/>
      </a:accent4>
      <a:accent5>
        <a:srgbClr val="A31E34"/>
      </a:accent5>
      <a:accent6>
        <a:srgbClr val="5C6670"/>
      </a:accent6>
      <a:hlink>
        <a:srgbClr val="00A0DE"/>
      </a:hlink>
      <a:folHlink>
        <a:srgbClr val="A31E3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DGS_DCLS_NBS" id="{8FFC4FBE-E101-2A49-B473-23CEC6642DEE}" vid="{2097B363-8018-2C4B-AF08-CF7EA1AFC30B}"/>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1457</Words>
  <Application>Microsoft Office PowerPoint</Application>
  <PresentationFormat>Widescreen</PresentationFormat>
  <Paragraphs>108</Paragraphs>
  <Slides>11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Gotham Pro</vt:lpstr>
      <vt:lpstr>Gotham Pro Medium</vt:lpstr>
      <vt:lpstr>Trebuchet MS</vt:lpstr>
      <vt:lpstr>DGS Slide Left bar</vt:lpstr>
      <vt:lpstr>DGS Title Slide</vt:lpstr>
      <vt:lpstr>1_Office Theme</vt:lpstr>
      <vt:lpstr>Why implement E-messaging for Newborn Screening   </vt:lpstr>
      <vt:lpstr>Share with Hospital Leadership:</vt:lpstr>
      <vt:lpstr>E-Messaging will show Measurable Benefits </vt:lpstr>
      <vt:lpstr>Demonstrating Cost Savings/ROI</vt:lpstr>
      <vt:lpstr> Benefits to implementing e-messaging for Newborn Screening in your hospital? </vt:lpstr>
      <vt:lpstr> Compliance with College of American Pathologists (CAP) Laboratory Accreditation Requirements </vt:lpstr>
      <vt:lpstr>VA NBS Code Reference – Section 90  Hospital Responsibilities</vt:lpstr>
      <vt:lpstr>National Timeliness Recommendations for Dried Blood Spot Screening - As defined by the HHS Secretary’s  Advisory Committee on Heritable Disorders in Newborns and Children </vt:lpstr>
      <vt:lpstr>Why partner with DCLS &amp; iConnect? </vt:lpstr>
      <vt:lpstr>Cost benefits for early adopters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Wanda Andrews</dc:creator>
  <cp:lastModifiedBy>Wanda Andrews</cp:lastModifiedBy>
  <cp:revision>14</cp:revision>
  <dcterms:created xsi:type="dcterms:W3CDTF">2023-04-20T18:01:52Z</dcterms:created>
  <dcterms:modified xsi:type="dcterms:W3CDTF">2023-04-24T19:53:50Z</dcterms:modified>
</cp:coreProperties>
</file>