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1" r:id="rId11"/>
    <p:sldId id="272" r:id="rId12"/>
    <p:sldId id="265" r:id="rId13"/>
    <p:sldId id="266" r:id="rId14"/>
    <p:sldId id="267" r:id="rId15"/>
    <p:sldId id="268" r:id="rId16"/>
  </p:sldIdLst>
  <p:sldSz cx="12192000" cy="6858000"/>
  <p:notesSz cx="6858000" cy="9144000"/>
  <p:defaultTextStyle>
    <a:defPPr>
      <a:defRPr lang="en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6" userDrawn="1">
          <p15:clr>
            <a:srgbClr val="A4A3A4"/>
          </p15:clr>
        </p15:guide>
        <p15:guide id="2" pos="3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ADC3"/>
    <a:srgbClr val="C32032"/>
    <a:srgbClr val="90C4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95"/>
    <p:restoredTop sz="95125"/>
  </p:normalViewPr>
  <p:slideViewPr>
    <p:cSldViewPr snapToGrid="0">
      <p:cViewPr varScale="1">
        <p:scale>
          <a:sx n="67" d="100"/>
          <a:sy n="67" d="100"/>
        </p:scale>
        <p:origin x="714" y="72"/>
      </p:cViewPr>
      <p:guideLst>
        <p:guide orient="horz" pos="346"/>
        <p:guide pos="325"/>
      </p:guideLst>
    </p:cSldViewPr>
  </p:slid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AF55F7-6390-6843-9EBD-47453E80BF84}" type="datetimeFigureOut">
              <a:rPr lang="en-UA" smtClean="0"/>
              <a:t>04/09/2024</a:t>
            </a:fld>
            <a:endParaRPr lang="en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CAAAEE-57EA-5D4C-A6F4-8FAA7084709C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511481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CAAAEE-57EA-5D4C-A6F4-8FAA7084709C}" type="slidenum">
              <a:rPr lang="en-UA" smtClean="0"/>
              <a:t>3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255667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CAAAEE-57EA-5D4C-A6F4-8FAA7084709C}" type="slidenum">
              <a:rPr lang="en-UA" smtClean="0"/>
              <a:t>5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839346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CAAAEE-57EA-5D4C-A6F4-8FAA7084709C}" type="slidenum">
              <a:rPr lang="en-UA" smtClean="0"/>
              <a:t>8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29474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CAAAEE-57EA-5D4C-A6F4-8FAA7084709C}" type="slidenum">
              <a:rPr lang="en-UA" smtClean="0"/>
              <a:t>9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4072390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CAAAEE-57EA-5D4C-A6F4-8FAA7084709C}" type="slidenum">
              <a:rPr lang="en-UA" smtClean="0"/>
              <a:t>10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726946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CAAAEE-57EA-5D4C-A6F4-8FAA7084709C}" type="slidenum">
              <a:rPr lang="en-UA" smtClean="0"/>
              <a:t>11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578144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CAAAEE-57EA-5D4C-A6F4-8FAA7084709C}" type="slidenum">
              <a:rPr lang="en-UA" smtClean="0"/>
              <a:t>12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819183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10706-16B9-522A-22F5-161FD8A2D7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14A919-CD6B-3002-71C1-16C7BF0BD1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4390E7-563A-D2C1-77A5-DE5EA6B8E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16646-F58B-B64D-B1A9-5203775D386A}" type="datetimeFigureOut">
              <a:rPr lang="en-UA" smtClean="0"/>
              <a:t>04/09/2024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C6789-C38E-E6C1-BC40-4857DF896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9167FC-EE7C-397C-AD70-6414E6BDE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2CBCD-33F4-A443-BE8D-AEFBA79E904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848228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F9AE6-694F-4BB4-7E4A-C8C9CF497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9D3401-4E59-27CB-16EB-5BD052E229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0DC73-281C-8D71-F693-B7BA1C6ED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16646-F58B-B64D-B1A9-5203775D386A}" type="datetimeFigureOut">
              <a:rPr lang="en-UA" smtClean="0"/>
              <a:t>04/09/2024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237EC3-BD88-4CA3-65CB-A7D0136AB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93F4E-E9AA-CD2D-B62C-366A0F2A3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2CBCD-33F4-A443-BE8D-AEFBA79E904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92144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3C4BB3-F288-C223-41A7-4499AAD67D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2A57A7-29EA-8326-F767-E21B59377E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D7384-678C-60A6-CBAE-22A54E97A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16646-F58B-B64D-B1A9-5203775D386A}" type="datetimeFigureOut">
              <a:rPr lang="en-UA" smtClean="0"/>
              <a:t>04/09/2024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E30FB-38D4-C853-9DEE-AFED7C1C7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4ADBE-4254-6F80-0D11-F235D40FA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2CBCD-33F4-A443-BE8D-AEFBA79E904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118756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45351-F894-6192-64D4-4EAACF0FF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2B29C-6FFE-8CBC-F52A-732DFDCE5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5C43E-D6A6-12B5-B025-B10DB12EB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16646-F58B-B64D-B1A9-5203775D386A}" type="datetimeFigureOut">
              <a:rPr lang="en-UA" smtClean="0"/>
              <a:t>04/09/2024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6DF03-C369-8A74-10DF-2E36DC1AE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A39B0-BE41-BDBE-A207-CD0C5F2AC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2CBCD-33F4-A443-BE8D-AEFBA79E904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222197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A8400-ED1B-C6FC-5F54-95D613B86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A134C9-9D73-CCBF-3D6F-F70862405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7CB98-7E9D-C784-9332-F38DA622A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16646-F58B-B64D-B1A9-5203775D386A}" type="datetimeFigureOut">
              <a:rPr lang="en-UA" smtClean="0"/>
              <a:t>04/09/2024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35695-7BF7-060B-4350-B60902751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E06BC-775E-7241-3F14-CE0272556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2CBCD-33F4-A443-BE8D-AEFBA79E904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384654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B04EF-07C6-5A1D-4579-7364C5861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80304-5A8B-70E9-6A40-69928161C0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FBAB16-A5CB-A318-843C-D08A8970D9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6736D-95C0-D977-4B12-0781D5E50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16646-F58B-B64D-B1A9-5203775D386A}" type="datetimeFigureOut">
              <a:rPr lang="en-UA" smtClean="0"/>
              <a:t>04/09/2024</a:t>
            </a:fld>
            <a:endParaRPr lang="en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D83C7B-6238-F7A8-BFB7-13336C424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118FC5-086F-5F30-86C6-AF3A7D381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2CBCD-33F4-A443-BE8D-AEFBA79E904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668544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9E23D-8D5E-6777-E2D3-F4E92C4C2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EBC79A-29A3-7268-B960-0D6A62D03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476FA9-4B4C-3F58-9134-83A9D5A61C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09DDB2-7DCF-2AD7-46D8-C6EB288EFC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F43EC8-EC7B-D3D3-0D7C-6BDCEE593F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0A4CEF-5E7F-F83D-BB19-4EDB65ABF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16646-F58B-B64D-B1A9-5203775D386A}" type="datetimeFigureOut">
              <a:rPr lang="en-UA" smtClean="0"/>
              <a:t>04/09/2024</a:t>
            </a:fld>
            <a:endParaRPr lang="en-U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1BFE4F-8EEF-4DE6-E5DE-84DF9784F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07FD1E-26EE-073E-B78A-A985B2E91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2CBCD-33F4-A443-BE8D-AEFBA79E904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07743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7B591-030D-1A58-7F04-D5C87EED7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49E208-B1EB-67B5-E9EE-D32F59075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16646-F58B-B64D-B1A9-5203775D386A}" type="datetimeFigureOut">
              <a:rPr lang="en-UA" smtClean="0"/>
              <a:t>04/09/2024</a:t>
            </a:fld>
            <a:endParaRPr lang="en-U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91FF74-5426-F852-EAF9-48BBBC712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1BBDCD-5186-73C9-6048-6BCD4E839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2CBCD-33F4-A443-BE8D-AEFBA79E904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287088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61592A-F4DB-3D7C-1872-5B5F5C762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16646-F58B-B64D-B1A9-5203775D386A}" type="datetimeFigureOut">
              <a:rPr lang="en-UA" smtClean="0"/>
              <a:t>04/09/2024</a:t>
            </a:fld>
            <a:endParaRPr lang="en-U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EF96C1-3FEA-5196-4FAF-598D0D801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3592C-80BC-8E54-CDFA-CD04EB72F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2CBCD-33F4-A443-BE8D-AEFBA79E904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648403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3B3DE-2478-7902-64A8-4C0C61C35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85CC7-F6D4-3E92-E3A8-C99100E03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0D814C-8D5C-AC49-0581-D3760CAE8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42982D-C0BF-8DDC-77B2-C65E1997C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16646-F58B-B64D-B1A9-5203775D386A}" type="datetimeFigureOut">
              <a:rPr lang="en-UA" smtClean="0"/>
              <a:t>04/09/2024</a:t>
            </a:fld>
            <a:endParaRPr lang="en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8A4CD7-F1AA-6456-274C-CB313D6FA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131496-01A7-9AB2-1E6F-62015B2A3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2CBCD-33F4-A443-BE8D-AEFBA79E904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130787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1908E-63E7-5914-A649-6BC55B04F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711C68-8848-0414-3CB0-5484903E8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8BAC88-0AFE-A217-563D-23ED8EF93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FBD8B1-04E7-C608-BECB-037FF0FC6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16646-F58B-B64D-B1A9-5203775D386A}" type="datetimeFigureOut">
              <a:rPr lang="en-UA" smtClean="0"/>
              <a:t>04/09/2024</a:t>
            </a:fld>
            <a:endParaRPr lang="en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A74494-A781-16FE-77D1-27C9F2D5A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DE10A7-9719-3989-BA6B-AF80A41A7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2CBCD-33F4-A443-BE8D-AEFBA79E904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108034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ED6DC6-C4BF-DDC8-AA3E-0B774BD2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3291F-829E-0088-36E3-C8EDD5A8C1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C57B8-62E2-9B59-FB30-73372A93B2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16646-F58B-B64D-B1A9-5203775D386A}" type="datetimeFigureOut">
              <a:rPr lang="en-UA" smtClean="0"/>
              <a:t>04/09/2024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C74E9-EE89-5AD3-0F8F-3CF1CCD530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F54D40-559C-13EA-F02E-52E79E9294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2CBCD-33F4-A443-BE8D-AEFBA79E904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987265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6.jpg"/><Relationship Id="rId7" Type="http://schemas.openxmlformats.org/officeDocument/2006/relationships/image" Target="../media/image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4">
            <a:extLst>
              <a:ext uri="{FF2B5EF4-FFF2-40B4-BE49-F238E27FC236}">
                <a16:creationId xmlns:a16="http://schemas.microsoft.com/office/drawing/2014/main" id="{1EAD27C8-3E80-1A4C-555A-8D3E5376E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9795" y="755933"/>
            <a:ext cx="4756267" cy="5346134"/>
          </a:xfrm>
          <a:prstGeom prst="rect">
            <a:avLst/>
          </a:prstGeom>
        </p:spPr>
      </p:pic>
      <p:grpSp>
        <p:nvGrpSpPr>
          <p:cNvPr id="10" name="3">
            <a:extLst>
              <a:ext uri="{FF2B5EF4-FFF2-40B4-BE49-F238E27FC236}">
                <a16:creationId xmlns:a16="http://schemas.microsoft.com/office/drawing/2014/main" id="{9DF60587-406A-815F-F20D-33C39774AEC4}"/>
              </a:ext>
            </a:extLst>
          </p:cNvPr>
          <p:cNvGrpSpPr/>
          <p:nvPr/>
        </p:nvGrpSpPr>
        <p:grpSpPr>
          <a:xfrm>
            <a:off x="515937" y="4471951"/>
            <a:ext cx="2009549" cy="769442"/>
            <a:chOff x="515937" y="4471951"/>
            <a:chExt cx="2009549" cy="76944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310C6EA-2A19-514C-F832-FD328B166574}"/>
                </a:ext>
              </a:extLst>
            </p:cNvPr>
            <p:cNvGrpSpPr/>
            <p:nvPr/>
          </p:nvGrpSpPr>
          <p:grpSpPr>
            <a:xfrm>
              <a:off x="592178" y="4872061"/>
              <a:ext cx="1633330" cy="369332"/>
              <a:chOff x="575994" y="4856380"/>
              <a:chExt cx="1633330" cy="369332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5152CF1-0610-2752-E272-C900C2487520}"/>
                  </a:ext>
                </a:extLst>
              </p:cNvPr>
              <p:cNvSpPr txBox="1"/>
              <p:nvPr/>
            </p:nvSpPr>
            <p:spPr>
              <a:xfrm>
                <a:off x="804594" y="4856380"/>
                <a:ext cx="140473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Enter Date </a:t>
                </a:r>
                <a:endParaRPr lang="en-UA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69CF6251-5F89-4142-CBF5-3E0E3F6787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75994" y="4939763"/>
                <a:ext cx="228600" cy="228600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FBEC37-2C9D-D19A-9792-6083C306B495}"/>
                </a:ext>
              </a:extLst>
            </p:cNvPr>
            <p:cNvSpPr txBox="1"/>
            <p:nvPr/>
          </p:nvSpPr>
          <p:spPr>
            <a:xfrm>
              <a:off x="515937" y="4471951"/>
              <a:ext cx="200954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Kick-off Meeting </a:t>
              </a:r>
              <a:endParaRPr lang="en-UA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2">
            <a:extLst>
              <a:ext uri="{FF2B5EF4-FFF2-40B4-BE49-F238E27FC236}">
                <a16:creationId xmlns:a16="http://schemas.microsoft.com/office/drawing/2014/main" id="{BD300F1F-9440-1877-5097-7675561C42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8" y="2950818"/>
            <a:ext cx="5982834" cy="1129440"/>
          </a:xfrm>
        </p:spPr>
        <p:txBody>
          <a:bodyPr anchor="t">
            <a:normAutofit/>
          </a:bodyPr>
          <a:lstStyle/>
          <a:p>
            <a:pPr algn="l"/>
            <a:r>
              <a:rPr lang="en-US" sz="3200" b="1" dirty="0">
                <a:solidFill>
                  <a:srgbClr val="2EAD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Newborn Screening Interoperability Project </a:t>
            </a:r>
            <a:endParaRPr lang="en-UA" sz="3200" b="1" dirty="0">
              <a:solidFill>
                <a:srgbClr val="2EADC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290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2">
            <a:extLst>
              <a:ext uri="{FF2B5EF4-FFF2-40B4-BE49-F238E27FC236}">
                <a16:creationId xmlns:a16="http://schemas.microsoft.com/office/drawing/2014/main" id="{FF5951EB-FEC5-6D2A-983C-80B25748B277}"/>
              </a:ext>
            </a:extLst>
          </p:cNvPr>
          <p:cNvSpPr txBox="1"/>
          <p:nvPr/>
        </p:nvSpPr>
        <p:spPr>
          <a:xfrm>
            <a:off x="514879" y="1368205"/>
            <a:ext cx="504695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+mn-ea"/>
                <a:cs typeface="Gotham Pro" panose="02000503040000020004" pitchFamily="2" charset="0"/>
              </a:rPr>
              <a:t>Scenario 2: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+mn-ea"/>
                <a:cs typeface="Gotham Pro" panose="02000503040000020004" pitchFamily="2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+mn-ea"/>
                <a:cs typeface="Gotham Pro" panose="02000503040000020004" pitchFamily="2" charset="0"/>
              </a:rPr>
              <a:t>Hybrid interface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1">
            <a:extLst>
              <a:ext uri="{FF2B5EF4-FFF2-40B4-BE49-F238E27FC236}">
                <a16:creationId xmlns:a16="http://schemas.microsoft.com/office/drawing/2014/main" id="{B1F8E55A-A868-E1A9-18E2-B14282B98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50004"/>
            <a:ext cx="6799262" cy="57836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b="1" dirty="0">
                <a:solidFill>
                  <a:srgbClr val="2EADC3"/>
                </a:solidFill>
              </a:rPr>
              <a:t>Provide Data Flow Options</a:t>
            </a:r>
          </a:p>
        </p:txBody>
      </p:sp>
    </p:spTree>
    <p:extLst>
      <p:ext uri="{BB962C8B-B14F-4D97-AF65-F5344CB8AC3E}">
        <p14:creationId xmlns:p14="http://schemas.microsoft.com/office/powerpoint/2010/main" val="2007090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2">
            <a:extLst>
              <a:ext uri="{FF2B5EF4-FFF2-40B4-BE49-F238E27FC236}">
                <a16:creationId xmlns:a16="http://schemas.microsoft.com/office/drawing/2014/main" id="{FF5951EB-FEC5-6D2A-983C-80B25748B277}"/>
              </a:ext>
            </a:extLst>
          </p:cNvPr>
          <p:cNvSpPr txBox="1"/>
          <p:nvPr/>
        </p:nvSpPr>
        <p:spPr>
          <a:xfrm>
            <a:off x="515938" y="1908008"/>
            <a:ext cx="470920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rgbClr val="C32032"/>
              </a:buClr>
              <a:buSzPts val="2200"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Scenario 3: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Hospital uses web portal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1">
            <a:extLst>
              <a:ext uri="{FF2B5EF4-FFF2-40B4-BE49-F238E27FC236}">
                <a16:creationId xmlns:a16="http://schemas.microsoft.com/office/drawing/2014/main" id="{B1F8E55A-A868-E1A9-18E2-B14282B98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550004"/>
            <a:ext cx="6156325" cy="57836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b="1" dirty="0">
                <a:solidFill>
                  <a:srgbClr val="2EADC3"/>
                </a:solidFill>
              </a:rPr>
              <a:t>Provide Data Flow Options</a:t>
            </a:r>
          </a:p>
        </p:txBody>
      </p:sp>
    </p:spTree>
    <p:extLst>
      <p:ext uri="{BB962C8B-B14F-4D97-AF65-F5344CB8AC3E}">
        <p14:creationId xmlns:p14="http://schemas.microsoft.com/office/powerpoint/2010/main" val="635345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4">
            <a:extLst>
              <a:ext uri="{FF2B5EF4-FFF2-40B4-BE49-F238E27FC236}">
                <a16:creationId xmlns:a16="http://schemas.microsoft.com/office/drawing/2014/main" id="{344558D7-358D-BBD4-1FC0-CC99E3FAD02F}"/>
              </a:ext>
            </a:extLst>
          </p:cNvPr>
          <p:cNvSpPr txBox="1"/>
          <p:nvPr/>
        </p:nvSpPr>
        <p:spPr>
          <a:xfrm>
            <a:off x="5213236" y="4873212"/>
            <a:ext cx="2667000" cy="10874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buClr>
                <a:srgbClr val="C32032"/>
              </a:buClr>
              <a:buSzPts val="2200"/>
              <a:defRPr/>
            </a:pPr>
            <a:r>
              <a:rPr lang="en-US" sz="16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Hardware requirements</a:t>
            </a:r>
          </a:p>
          <a:p>
            <a:pPr marL="228600" marR="0" lvl="0" indent="-22860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rgbClr val="C32032"/>
              </a:buClr>
              <a:buSzPts val="2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Label printers </a:t>
            </a:r>
          </a:p>
          <a:p>
            <a:pPr marL="228600" marR="0" lvl="0" indent="-22860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rgbClr val="C32032"/>
              </a:buClr>
              <a:buSzPts val="2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Barcode Scanners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F7199BF9-9267-26A7-1E92-8890A5EC74E9}"/>
              </a:ext>
            </a:extLst>
          </p:cNvPr>
          <p:cNvSpPr txBox="1"/>
          <p:nvPr/>
        </p:nvSpPr>
        <p:spPr>
          <a:xfrm>
            <a:off x="5213236" y="1602224"/>
            <a:ext cx="363582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buClr>
                <a:srgbClr val="C32032"/>
              </a:buClr>
              <a:buSzPts val="2200"/>
              <a:defRPr/>
            </a:pPr>
            <a:r>
              <a:rPr lang="en-US" sz="16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Key implementation milestones:</a:t>
            </a:r>
          </a:p>
          <a:p>
            <a:pPr marL="228600" marR="0" lvl="0" indent="-22860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rgbClr val="C32032"/>
              </a:buClr>
              <a:buSzPts val="2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Requirements gathering </a:t>
            </a:r>
          </a:p>
          <a:p>
            <a:pPr marL="228600" marR="0" lvl="0" indent="-22860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rgbClr val="C32032"/>
              </a:buClr>
              <a:buSzPts val="2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Development &amp; configuration</a:t>
            </a:r>
          </a:p>
          <a:p>
            <a:pPr marL="228600" marR="0" lvl="0" indent="-22860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rgbClr val="C32032"/>
              </a:buClr>
              <a:buSzPts val="2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Connectivity testing</a:t>
            </a:r>
          </a:p>
          <a:p>
            <a:pPr marL="228600" marR="0" lvl="0" indent="-22860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rgbClr val="C32032"/>
              </a:buClr>
              <a:buSzPts val="2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End-to-end validation</a:t>
            </a:r>
          </a:p>
          <a:p>
            <a:pPr marL="228600" marR="0" lvl="0" indent="-22860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rgbClr val="C32032"/>
              </a:buClr>
              <a:buSzPts val="2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User acceptance testing </a:t>
            </a:r>
          </a:p>
          <a:p>
            <a:pPr marL="228600" marR="0" lvl="0" indent="-22860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rgbClr val="C32032"/>
              </a:buClr>
              <a:buSzPts val="2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Go-live readiness checklist</a:t>
            </a:r>
          </a:p>
        </p:txBody>
      </p:sp>
      <p:sp>
        <p:nvSpPr>
          <p:cNvPr id="3" name="2">
            <a:extLst>
              <a:ext uri="{FF2B5EF4-FFF2-40B4-BE49-F238E27FC236}">
                <a16:creationId xmlns:a16="http://schemas.microsoft.com/office/drawing/2014/main" id="{9EB2BEAE-E686-84B5-149B-18B4D801B619}"/>
              </a:ext>
            </a:extLst>
          </p:cNvPr>
          <p:cNvSpPr txBox="1"/>
          <p:nvPr/>
        </p:nvSpPr>
        <p:spPr>
          <a:xfrm>
            <a:off x="515938" y="1602224"/>
            <a:ext cx="4380479" cy="4437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buClr>
                <a:srgbClr val="C32032"/>
              </a:buClr>
              <a:buSzPts val="2200"/>
              <a:defRPr/>
            </a:pPr>
            <a:r>
              <a:rPr lang="en-US" sz="16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Technical considerations: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rgbClr val="C32032"/>
              </a:buClr>
              <a:buSzPts val="2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Establishing connectivity to facilitate HL7 orders and results exchange</a:t>
            </a:r>
          </a:p>
          <a:p>
            <a:pPr marL="228600" marR="0" lvl="0" indent="-22860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rgbClr val="C32032"/>
              </a:buClr>
              <a:buSzPts val="2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 a hospital provide complete HL7 lab order or ADT only or a hybrid? </a:t>
            </a:r>
          </a:p>
          <a:p>
            <a:pPr marL="228600" marR="0" lvl="0" indent="-22860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rgbClr val="C32032"/>
              </a:buClr>
              <a:buSzPts val="2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Does hospital need online form to complete collection info? </a:t>
            </a:r>
          </a:p>
          <a:p>
            <a:pPr marL="228600" marR="0" lvl="0" indent="-22860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rgbClr val="C32032"/>
              </a:buClr>
              <a:buSzPts val="2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Does hospital have ability to print labels to go on the collection cards?</a:t>
            </a:r>
          </a:p>
          <a:p>
            <a:pPr marL="228600" marR="0" lvl="0" indent="-22860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rgbClr val="C32032"/>
              </a:buClr>
              <a:buSzPts val="2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 units have access to label printers in the area where NBS samples are collected? </a:t>
            </a:r>
          </a:p>
          <a:p>
            <a:pPr marL="228600" marR="0" lvl="0" indent="-22860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rgbClr val="C32032"/>
              </a:buClr>
              <a:buSzPts val="2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 a hospital accommodate HL7 results coming back?</a:t>
            </a:r>
          </a:p>
          <a:p>
            <a:pPr marL="228600" marR="0" lvl="0" indent="-22860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rgbClr val="C32032"/>
              </a:buClr>
              <a:buSzPts val="2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Any notification/follow-up tasks?</a:t>
            </a:r>
          </a:p>
        </p:txBody>
      </p:sp>
      <p:sp>
        <p:nvSpPr>
          <p:cNvPr id="2" name="1">
            <a:extLst>
              <a:ext uri="{FF2B5EF4-FFF2-40B4-BE49-F238E27FC236}">
                <a16:creationId xmlns:a16="http://schemas.microsoft.com/office/drawing/2014/main" id="{B1F8E55A-A868-E1A9-18E2-B14282B98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584413"/>
            <a:ext cx="6799263" cy="57836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b="1" dirty="0">
                <a:solidFill>
                  <a:srgbClr val="2EADC3"/>
                </a:solidFill>
              </a:rPr>
              <a:t>Implementation Process</a:t>
            </a:r>
          </a:p>
        </p:txBody>
      </p:sp>
    </p:spTree>
    <p:extLst>
      <p:ext uri="{BB962C8B-B14F-4D97-AF65-F5344CB8AC3E}">
        <p14:creationId xmlns:p14="http://schemas.microsoft.com/office/powerpoint/2010/main" val="3031976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3">
            <a:extLst>
              <a:ext uri="{FF2B5EF4-FFF2-40B4-BE49-F238E27FC236}">
                <a16:creationId xmlns:a16="http://schemas.microsoft.com/office/drawing/2014/main" id="{38A1C5E7-B200-45A7-D87B-23879E996DAB}"/>
              </a:ext>
            </a:extLst>
          </p:cNvPr>
          <p:cNvGrpSpPr/>
          <p:nvPr/>
        </p:nvGrpSpPr>
        <p:grpSpPr>
          <a:xfrm>
            <a:off x="5857186" y="1256564"/>
            <a:ext cx="5531033" cy="4154124"/>
            <a:chOff x="5857186" y="1256564"/>
            <a:chExt cx="5531033" cy="415412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64CD6DC-FECA-7254-1BAE-DB862B1D0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80936" y="1256564"/>
              <a:ext cx="2667000" cy="1778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08EDCFD-EFF3-44DC-0232-7AD058C54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80936" y="3231305"/>
              <a:ext cx="2667000" cy="178638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54F880-CBBC-E48F-E87F-AC40B2570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08519" y="1704656"/>
              <a:ext cx="2679700" cy="176530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8218CAF-924A-E8AC-3BE2-6F49F1AB9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03855" y="3658088"/>
              <a:ext cx="2667000" cy="1752600"/>
            </a:xfrm>
            <a:prstGeom prst="rect">
              <a:avLst/>
            </a:prstGeom>
          </p:spPr>
        </p:pic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06041DF4-B9F9-2AC9-DE37-F331F8EDE05D}"/>
                </a:ext>
              </a:extLst>
            </p:cNvPr>
            <p:cNvSpPr/>
            <p:nvPr/>
          </p:nvSpPr>
          <p:spPr>
            <a:xfrm rot="5400000">
              <a:off x="9077781" y="3391647"/>
              <a:ext cx="107399" cy="612776"/>
            </a:xfrm>
            <a:prstGeom prst="roundRect">
              <a:avLst>
                <a:gd name="adj" fmla="val 0"/>
              </a:avLst>
            </a:prstGeom>
            <a:solidFill>
              <a:srgbClr val="2EAD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FC48CA0-56BC-B1F7-DE0C-EEDCCCBDB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75756" y="1652849"/>
              <a:ext cx="400957" cy="10361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625BD79-DB0C-2890-EB2A-C9161BA43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5708514" y="4804753"/>
              <a:ext cx="400957" cy="103613"/>
            </a:xfrm>
            <a:prstGeom prst="rect">
              <a:avLst/>
            </a:prstGeom>
          </p:spPr>
        </p:pic>
      </p:grpSp>
      <p:sp>
        <p:nvSpPr>
          <p:cNvPr id="3" name="2">
            <a:extLst>
              <a:ext uri="{FF2B5EF4-FFF2-40B4-BE49-F238E27FC236}">
                <a16:creationId xmlns:a16="http://schemas.microsoft.com/office/drawing/2014/main" id="{1BF4E341-3CBE-9F79-FF86-79CAFAC09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7" y="1360481"/>
            <a:ext cx="4903556" cy="4567708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Clr>
                <a:srgbClr val="C32032"/>
              </a:buClr>
              <a:buSzPts val="2200"/>
            </a:pPr>
            <a:r>
              <a:rPr lang="en-US" sz="1600" u="none" strike="noStrike" kern="1200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Participate in the implementation process</a:t>
            </a:r>
          </a:p>
          <a:p>
            <a:pPr>
              <a:lnSpc>
                <a:spcPct val="120000"/>
              </a:lnSpc>
              <a:buClr>
                <a:srgbClr val="C32032"/>
              </a:buClr>
              <a:buSzPts val="2200"/>
            </a:pPr>
            <a:r>
              <a:rPr lang="en-US" sz="1600" u="none" strike="noStrike" kern="1200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 feedback and share ideas to enhance functionality and streamline processes </a:t>
            </a:r>
          </a:p>
          <a:p>
            <a:pPr>
              <a:lnSpc>
                <a:spcPct val="120000"/>
              </a:lnSpc>
              <a:buClr>
                <a:srgbClr val="C32032"/>
              </a:buClr>
              <a:buSzPts val="2200"/>
            </a:pPr>
            <a:r>
              <a:rPr lang="en-US" sz="1600" u="none" strike="noStrike" kern="1200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Gather “before vs after” data to demonstrate benefits/ROI, such as</a:t>
            </a:r>
          </a:p>
          <a:p>
            <a:pPr marL="446088" indent="-258763">
              <a:lnSpc>
                <a:spcPct val="120000"/>
              </a:lnSpc>
              <a:buClr>
                <a:srgbClr val="C32032"/>
              </a:buClr>
              <a:buSzPts val="2200"/>
              <a:buFont typeface="Wingdings" pitchFamily="2" charset="2"/>
              <a:buChar char="§"/>
            </a:pPr>
            <a:r>
              <a:rPr lang="en-US" sz="1600" u="none" strike="noStrike" kern="1200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spent on sample prep</a:t>
            </a:r>
          </a:p>
          <a:p>
            <a:pPr marL="446088" indent="-258763">
              <a:lnSpc>
                <a:spcPct val="120000"/>
              </a:lnSpc>
              <a:buClr>
                <a:srgbClr val="C32032"/>
              </a:buClr>
              <a:buSzPts val="2200"/>
              <a:buFont typeface="Wingdings" pitchFamily="2" charset="2"/>
              <a:buChar char="§"/>
            </a:pPr>
            <a:r>
              <a:rPr lang="en-US" sz="1600" u="none" strike="noStrike" kern="1200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spent researching missing data when called by the PHL and/or # of calls received from the PHL </a:t>
            </a:r>
          </a:p>
          <a:p>
            <a:pPr marL="446088" indent="-258763">
              <a:lnSpc>
                <a:spcPct val="120000"/>
              </a:lnSpc>
              <a:buClr>
                <a:srgbClr val="C32032"/>
              </a:buClr>
              <a:buSzPts val="2200"/>
              <a:buFont typeface="Wingdings" pitchFamily="2" charset="2"/>
              <a:buChar char="§"/>
            </a:pPr>
            <a:r>
              <a:rPr lang="en-US" sz="1600" u="none" strike="noStrike" kern="1200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between sample collection and results accessible in EMR</a:t>
            </a:r>
          </a:p>
          <a:p>
            <a:pPr marL="446088" indent="-258763">
              <a:lnSpc>
                <a:spcPct val="120000"/>
              </a:lnSpc>
              <a:buClr>
                <a:srgbClr val="C32032"/>
              </a:buClr>
              <a:buSzPts val="2200"/>
              <a:buFont typeface="Wingdings" pitchFamily="2" charset="2"/>
              <a:buChar char="§"/>
            </a:pPr>
            <a:r>
              <a:rPr lang="en-US" sz="1600" u="none" strike="noStrike" kern="1200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benefits identified/efficiencies gained</a:t>
            </a:r>
          </a:p>
          <a:p>
            <a:pPr>
              <a:lnSpc>
                <a:spcPct val="120000"/>
              </a:lnSpc>
              <a:buClr>
                <a:srgbClr val="C32032"/>
              </a:buClr>
              <a:buSzPts val="2200"/>
            </a:pPr>
            <a:endParaRPr lang="en-US" sz="1600" u="none" strike="noStrike" kern="1200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Clr>
                <a:srgbClr val="C32032"/>
              </a:buClr>
              <a:buSzPts val="2200"/>
              <a:buNone/>
            </a:pPr>
            <a:endParaRPr lang="en-US" sz="1600" u="none" strike="noStrike" kern="1200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">
            <a:extLst>
              <a:ext uri="{FF2B5EF4-FFF2-40B4-BE49-F238E27FC236}">
                <a16:creationId xmlns:a16="http://schemas.microsoft.com/office/drawing/2014/main" id="{B1F8E55A-A868-E1A9-18E2-B14282B98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584413"/>
            <a:ext cx="6799263" cy="57836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b="1" dirty="0">
                <a:solidFill>
                  <a:srgbClr val="2EADC3"/>
                </a:solidFill>
              </a:rPr>
              <a:t>As an Early Adopter</a:t>
            </a:r>
          </a:p>
        </p:txBody>
      </p:sp>
    </p:spTree>
    <p:extLst>
      <p:ext uri="{BB962C8B-B14F-4D97-AF65-F5344CB8AC3E}">
        <p14:creationId xmlns:p14="http://schemas.microsoft.com/office/powerpoint/2010/main" val="2168821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4">
            <a:extLst>
              <a:ext uri="{FF2B5EF4-FFF2-40B4-BE49-F238E27FC236}">
                <a16:creationId xmlns:a16="http://schemas.microsoft.com/office/drawing/2014/main" id="{9138E839-ACF2-D393-68CF-BBD335BF2F59}"/>
              </a:ext>
            </a:extLst>
          </p:cNvPr>
          <p:cNvGrpSpPr/>
          <p:nvPr/>
        </p:nvGrpSpPr>
        <p:grpSpPr>
          <a:xfrm>
            <a:off x="5905358" y="781767"/>
            <a:ext cx="5770704" cy="5294466"/>
            <a:chOff x="6037289" y="1068779"/>
            <a:chExt cx="5770704" cy="529446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D8721C8-C36F-E4CB-A372-2D7A6CF110F8}"/>
                </a:ext>
              </a:extLst>
            </p:cNvPr>
            <p:cNvGrpSpPr/>
            <p:nvPr/>
          </p:nvGrpSpPr>
          <p:grpSpPr>
            <a:xfrm>
              <a:off x="7004908" y="1068779"/>
              <a:ext cx="3762354" cy="5108980"/>
              <a:chOff x="7004908" y="1068779"/>
              <a:chExt cx="3762354" cy="510898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290EC197-B0D4-69B2-1B0B-FA7909A549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16000" contrast="17000"/>
                        </a14:imgEffect>
                      </a14:imgLayer>
                    </a14:imgProps>
                  </a:ext>
                </a:extLst>
              </a:blip>
              <a:srcRect l="24088" r="28555"/>
              <a:stretch/>
            </p:blipFill>
            <p:spPr>
              <a:xfrm>
                <a:off x="7134209" y="1068779"/>
                <a:ext cx="3633053" cy="5108980"/>
              </a:xfrm>
              <a:prstGeom prst="rect">
                <a:avLst/>
              </a:prstGeom>
            </p:spPr>
          </p:pic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1EA1FEB7-19A3-DFD5-F832-54CF211D6F8B}"/>
                  </a:ext>
                </a:extLst>
              </p:cNvPr>
              <p:cNvSpPr/>
              <p:nvPr/>
            </p:nvSpPr>
            <p:spPr>
              <a:xfrm rot="10800000">
                <a:off x="7004908" y="4652109"/>
                <a:ext cx="233991" cy="1137111"/>
              </a:xfrm>
              <a:prstGeom prst="roundRect">
                <a:avLst>
                  <a:gd name="adj" fmla="val 0"/>
                </a:avLst>
              </a:prstGeom>
              <a:solidFill>
                <a:srgbClr val="2EAD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A"/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7FBF714-4B6C-CC26-D1BE-042C830DC2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638" r="36997"/>
            <a:stretch/>
          </p:blipFill>
          <p:spPr>
            <a:xfrm>
              <a:off x="6037289" y="1353010"/>
              <a:ext cx="1935238" cy="160224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BBA3482-8E34-7C1E-781F-8F7958CFC0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8940"/>
            <a:stretch/>
          </p:blipFill>
          <p:spPr>
            <a:xfrm>
              <a:off x="9985132" y="4652110"/>
              <a:ext cx="1822861" cy="1711135"/>
            </a:xfrm>
            <a:prstGeom prst="rect">
              <a:avLst/>
            </a:prstGeom>
          </p:spPr>
        </p:pic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AD184E8F-BE37-3551-E2FE-CF9690BAF87F}"/>
                </a:ext>
              </a:extLst>
            </p:cNvPr>
            <p:cNvSpPr/>
            <p:nvPr/>
          </p:nvSpPr>
          <p:spPr>
            <a:xfrm rot="5400000">
              <a:off x="10546848" y="1525605"/>
              <a:ext cx="514838" cy="184591"/>
            </a:xfrm>
            <a:prstGeom prst="roundRect">
              <a:avLst>
                <a:gd name="adj" fmla="val 0"/>
              </a:avLst>
            </a:prstGeom>
            <a:solidFill>
              <a:srgbClr val="C320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</p:grpSp>
      <p:sp>
        <p:nvSpPr>
          <p:cNvPr id="8" name="3">
            <a:extLst>
              <a:ext uri="{FF2B5EF4-FFF2-40B4-BE49-F238E27FC236}">
                <a16:creationId xmlns:a16="http://schemas.microsoft.com/office/drawing/2014/main" id="{E964F490-925C-EEE4-4E3B-14F3486FA091}"/>
              </a:ext>
            </a:extLst>
          </p:cNvPr>
          <p:cNvSpPr txBox="1"/>
          <p:nvPr/>
        </p:nvSpPr>
        <p:spPr>
          <a:xfrm>
            <a:off x="515937" y="4928022"/>
            <a:ext cx="4896892" cy="844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buClr>
                <a:srgbClr val="C32032"/>
              </a:buClr>
              <a:buSzPts val="2200"/>
              <a:buNone/>
            </a:pPr>
            <a:r>
              <a:rPr lang="en-US" sz="1400" b="1" u="none" strike="noStrike" kern="1200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 Team will begin informing and educating staff:</a:t>
            </a:r>
          </a:p>
          <a:p>
            <a:pPr marL="0" indent="0">
              <a:lnSpc>
                <a:spcPct val="120000"/>
              </a:lnSpc>
              <a:buClr>
                <a:srgbClr val="C32032"/>
              </a:buClr>
              <a:buSzPts val="2200"/>
              <a:buNone/>
            </a:pPr>
            <a:r>
              <a:rPr lang="en-US" sz="1400" u="none" strike="noStrike" kern="1200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Changing processes will not be easy for some – so share the plan, “The Why” and the anticipated benefits</a:t>
            </a:r>
          </a:p>
        </p:txBody>
      </p:sp>
      <p:sp>
        <p:nvSpPr>
          <p:cNvPr id="3" name="2">
            <a:extLst>
              <a:ext uri="{FF2B5EF4-FFF2-40B4-BE49-F238E27FC236}">
                <a16:creationId xmlns:a16="http://schemas.microsoft.com/office/drawing/2014/main" id="{1BF4E341-3CBE-9F79-FF86-79CAFAC09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7" y="1972363"/>
            <a:ext cx="4651964" cy="2430684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Clr>
                <a:srgbClr val="C32032"/>
              </a:buClr>
              <a:buSzPts val="2200"/>
              <a:buNone/>
            </a:pPr>
            <a:r>
              <a:rPr lang="en-US" sz="1600" u="none" strike="noStrike" kern="1200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PHL Team will digest information gathered today and begin drafting site requirements</a:t>
            </a:r>
          </a:p>
          <a:p>
            <a:pPr marL="0" indent="0">
              <a:lnSpc>
                <a:spcPct val="120000"/>
              </a:lnSpc>
              <a:buClr>
                <a:srgbClr val="C32032"/>
              </a:buClr>
              <a:buSzPts val="2200"/>
              <a:buNone/>
            </a:pPr>
            <a:r>
              <a:rPr lang="en-US" sz="1600" u="none" strike="noStrike" kern="1200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PHL Team will work with you to:</a:t>
            </a:r>
          </a:p>
          <a:p>
            <a:pPr>
              <a:lnSpc>
                <a:spcPct val="120000"/>
              </a:lnSpc>
              <a:buClr>
                <a:srgbClr val="C32032"/>
              </a:buClr>
              <a:buSzPts val="2200"/>
            </a:pPr>
            <a:r>
              <a:rPr lang="en-US" sz="1600" u="none" strike="noStrike" kern="1200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 a communication plan</a:t>
            </a:r>
          </a:p>
          <a:p>
            <a:pPr>
              <a:lnSpc>
                <a:spcPct val="120000"/>
              </a:lnSpc>
              <a:buClr>
                <a:srgbClr val="C32032"/>
              </a:buClr>
              <a:buSzPts val="2200"/>
            </a:pPr>
            <a:r>
              <a:rPr lang="en-US" sz="1600" u="none" strike="noStrike" kern="1200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 project plan and timeline</a:t>
            </a:r>
          </a:p>
          <a:p>
            <a:pPr>
              <a:lnSpc>
                <a:spcPct val="120000"/>
              </a:lnSpc>
              <a:buClr>
                <a:srgbClr val="C32032"/>
              </a:buClr>
              <a:buSzPts val="2200"/>
            </a:pPr>
            <a:r>
              <a:rPr lang="en-US" sz="1600" u="none" strike="noStrike" kern="1200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gathering timeliness “before” data </a:t>
            </a:r>
          </a:p>
          <a:p>
            <a:pPr marL="0" indent="0">
              <a:lnSpc>
                <a:spcPct val="120000"/>
              </a:lnSpc>
              <a:buClr>
                <a:srgbClr val="C32032"/>
              </a:buClr>
              <a:buSzPts val="2200"/>
              <a:buNone/>
            </a:pPr>
            <a:endParaRPr lang="en-US" sz="1600" u="none" strike="noStrike" kern="1200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Clr>
                <a:srgbClr val="C32032"/>
              </a:buClr>
              <a:buSzPts val="2200"/>
              <a:buNone/>
            </a:pPr>
            <a:endParaRPr lang="en-US" sz="1600" u="none" strike="noStrike" kern="1200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Clr>
                <a:srgbClr val="C32032"/>
              </a:buClr>
              <a:buSzPts val="2200"/>
              <a:buNone/>
            </a:pPr>
            <a:endParaRPr lang="en-US" sz="1600" u="none" strike="noStrike" kern="1200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Clr>
                <a:srgbClr val="C32032"/>
              </a:buClr>
              <a:buSzPts val="2200"/>
              <a:buNone/>
            </a:pPr>
            <a:endParaRPr lang="en-US" sz="1600" u="none" strike="noStrike" kern="1200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rgbClr val="C32032"/>
              </a:buClr>
              <a:buSzPts val="2200"/>
            </a:pPr>
            <a:endParaRPr lang="en-US" sz="1600" u="none" strike="noStrike" kern="1200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rgbClr val="C32032"/>
              </a:buClr>
              <a:buSzPts val="2200"/>
            </a:pPr>
            <a:endParaRPr lang="en-US" sz="1600" u="none" strike="noStrike" kern="1200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Clr>
                <a:srgbClr val="C32032"/>
              </a:buClr>
              <a:buSzPts val="2200"/>
              <a:buNone/>
            </a:pPr>
            <a:endParaRPr lang="en-US" sz="1600" u="none" strike="noStrike" kern="1200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">
            <a:extLst>
              <a:ext uri="{FF2B5EF4-FFF2-40B4-BE49-F238E27FC236}">
                <a16:creationId xmlns:a16="http://schemas.microsoft.com/office/drawing/2014/main" id="{B1F8E55A-A868-E1A9-18E2-B14282B98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584413"/>
            <a:ext cx="6799263" cy="57836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b="1" dirty="0">
                <a:solidFill>
                  <a:srgbClr val="2EADC3"/>
                </a:solidFill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2820746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4">
            <a:extLst>
              <a:ext uri="{FF2B5EF4-FFF2-40B4-BE49-F238E27FC236}">
                <a16:creationId xmlns:a16="http://schemas.microsoft.com/office/drawing/2014/main" id="{A7C47A46-7C4A-BA80-5AFC-68B5C1957E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28" r="59690"/>
          <a:stretch/>
        </p:blipFill>
        <p:spPr>
          <a:xfrm>
            <a:off x="9275412" y="0"/>
            <a:ext cx="2916588" cy="6858000"/>
          </a:xfrm>
          <a:prstGeom prst="rect">
            <a:avLst/>
          </a:prstGeom>
        </p:spPr>
      </p:pic>
      <p:sp>
        <p:nvSpPr>
          <p:cNvPr id="9" name="2">
            <a:extLst>
              <a:ext uri="{FF2B5EF4-FFF2-40B4-BE49-F238E27FC236}">
                <a16:creationId xmlns:a16="http://schemas.microsoft.com/office/drawing/2014/main" id="{7780371A-C9E8-061A-8259-BFB6AC9DC728}"/>
              </a:ext>
            </a:extLst>
          </p:cNvPr>
          <p:cNvSpPr txBox="1"/>
          <p:nvPr/>
        </p:nvSpPr>
        <p:spPr>
          <a:xfrm>
            <a:off x="515937" y="1742923"/>
            <a:ext cx="4327526" cy="27243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Clr>
                <a:srgbClr val="C32032"/>
              </a:buClr>
              <a:buSzPts val="2200"/>
              <a:buFont typeface="Arial" panose="020B0604020202020204" pitchFamily="34" charset="0"/>
              <a:buChar char="•"/>
            </a:pPr>
            <a:endParaRPr lang="en-US" sz="1600" b="1" u="none" strike="noStrike" kern="1200" baseline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Clr>
                <a:srgbClr val="C32032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Emily Hopkins, VA/DCLS Director of Laboratory Operations</a:t>
            </a:r>
            <a:b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emily.hopkins@dgs.virginia.gov </a:t>
            </a:r>
          </a:p>
          <a:p>
            <a:pPr marL="285750" indent="-285750">
              <a:lnSpc>
                <a:spcPct val="120000"/>
              </a:lnSpc>
              <a:buClr>
                <a:srgbClr val="C32032"/>
              </a:buClr>
              <a:buSzPts val="2200"/>
              <a:buFont typeface="Arial" panose="020B0604020202020204" pitchFamily="34" charset="0"/>
              <a:buChar char="•"/>
            </a:pPr>
            <a:endParaRPr lang="en-US" sz="1600" b="1" u="none" strike="noStrike" kern="1200" baseline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Clr>
                <a:srgbClr val="C32032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120000"/>
              </a:lnSpc>
              <a:buClr>
                <a:srgbClr val="C32032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120000"/>
              </a:lnSpc>
              <a:buClr>
                <a:srgbClr val="C32032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1600" u="none" strike="noStrike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285750" indent="-285750">
              <a:lnSpc>
                <a:spcPct val="120000"/>
              </a:lnSpc>
              <a:buClr>
                <a:srgbClr val="C32032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u="none" strike="noStrike" kern="1200" baseline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">
            <a:extLst>
              <a:ext uri="{FF2B5EF4-FFF2-40B4-BE49-F238E27FC236}">
                <a16:creationId xmlns:a16="http://schemas.microsoft.com/office/drawing/2014/main" id="{B1F8E55A-A868-E1A9-18E2-B14282B98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584413"/>
            <a:ext cx="6799263" cy="57836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b="1" dirty="0">
                <a:solidFill>
                  <a:srgbClr val="2EADC3"/>
                </a:solidFill>
              </a:rPr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4045933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3">
            <a:extLst>
              <a:ext uri="{FF2B5EF4-FFF2-40B4-BE49-F238E27FC236}">
                <a16:creationId xmlns:a16="http://schemas.microsoft.com/office/drawing/2014/main" id="{1BE2DF5A-82F2-50AA-36DF-93E7EEECF9BA}"/>
              </a:ext>
            </a:extLst>
          </p:cNvPr>
          <p:cNvGrpSpPr/>
          <p:nvPr/>
        </p:nvGrpSpPr>
        <p:grpSpPr>
          <a:xfrm>
            <a:off x="6829070" y="943271"/>
            <a:ext cx="5362930" cy="5446051"/>
            <a:chOff x="6829070" y="943271"/>
            <a:chExt cx="5362930" cy="544605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97C5B70-9656-CD6F-E608-E97262001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35190" y="1117181"/>
              <a:ext cx="5256810" cy="4623637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69BDE4F-C16D-6D8F-189F-3DCFB70011D9}"/>
                </a:ext>
              </a:extLst>
            </p:cNvPr>
            <p:cNvGrpSpPr/>
            <p:nvPr/>
          </p:nvGrpSpPr>
          <p:grpSpPr>
            <a:xfrm>
              <a:off x="6829070" y="943271"/>
              <a:ext cx="5088050" cy="5446051"/>
              <a:chOff x="6829070" y="943271"/>
              <a:chExt cx="5088050" cy="5446051"/>
            </a:xfrm>
          </p:grpSpPr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684E01BA-40E1-5DE0-D7C6-0B32853ECECC}"/>
                  </a:ext>
                </a:extLst>
              </p:cNvPr>
              <p:cNvSpPr/>
              <p:nvPr/>
            </p:nvSpPr>
            <p:spPr>
              <a:xfrm rot="5400000">
                <a:off x="10944399" y="5416602"/>
                <a:ext cx="966397" cy="979044"/>
              </a:xfrm>
              <a:prstGeom prst="roundRect">
                <a:avLst>
                  <a:gd name="adj" fmla="val 0"/>
                </a:avLst>
              </a:prstGeom>
              <a:solidFill>
                <a:srgbClr val="2EAD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A"/>
              </a:p>
            </p:txBody>
          </p:sp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67D02025-AC6A-5599-5607-4FE075C7312B}"/>
                  </a:ext>
                </a:extLst>
              </p:cNvPr>
              <p:cNvSpPr/>
              <p:nvPr/>
            </p:nvSpPr>
            <p:spPr>
              <a:xfrm rot="5400000">
                <a:off x="6851927" y="920414"/>
                <a:ext cx="347819" cy="393533"/>
              </a:xfrm>
              <a:prstGeom prst="roundRect">
                <a:avLst>
                  <a:gd name="adj" fmla="val 0"/>
                </a:avLst>
              </a:prstGeom>
              <a:solidFill>
                <a:srgbClr val="C320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A"/>
              </a:p>
            </p:txBody>
          </p:sp>
        </p:grpSp>
      </p:grpSp>
      <p:sp>
        <p:nvSpPr>
          <p:cNvPr id="3" name="2">
            <a:extLst>
              <a:ext uri="{FF2B5EF4-FFF2-40B4-BE49-F238E27FC236}">
                <a16:creationId xmlns:a16="http://schemas.microsoft.com/office/drawing/2014/main" id="{1BF4E341-3CBE-9F79-FF86-79CAFAC09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0633" y="3993298"/>
            <a:ext cx="4462670" cy="74246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Tell us who you are and how newborn screening is a part of your work.</a:t>
            </a:r>
          </a:p>
        </p:txBody>
      </p:sp>
      <p:sp>
        <p:nvSpPr>
          <p:cNvPr id="2" name="1">
            <a:extLst>
              <a:ext uri="{FF2B5EF4-FFF2-40B4-BE49-F238E27FC236}">
                <a16:creationId xmlns:a16="http://schemas.microsoft.com/office/drawing/2014/main" id="{B1F8E55A-A868-E1A9-18E2-B14282B98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632" y="2623457"/>
            <a:ext cx="3786439" cy="115031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b="1" dirty="0">
                <a:solidFill>
                  <a:srgbClr val="2EADC3"/>
                </a:solidFill>
              </a:rPr>
              <a:t>Welcome &amp; Introductions</a:t>
            </a:r>
            <a:endParaRPr lang="en-UA" b="1" dirty="0">
              <a:solidFill>
                <a:srgbClr val="2EA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819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4">
            <a:extLst>
              <a:ext uri="{FF2B5EF4-FFF2-40B4-BE49-F238E27FC236}">
                <a16:creationId xmlns:a16="http://schemas.microsoft.com/office/drawing/2014/main" id="{CD138150-EEDE-7485-C6F7-E4ED308533DF}"/>
              </a:ext>
            </a:extLst>
          </p:cNvPr>
          <p:cNvGrpSpPr/>
          <p:nvPr/>
        </p:nvGrpSpPr>
        <p:grpSpPr>
          <a:xfrm>
            <a:off x="6060077" y="1505752"/>
            <a:ext cx="6131923" cy="4241087"/>
            <a:chOff x="6095999" y="1386335"/>
            <a:chExt cx="6131923" cy="424108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9BED6DC-C50F-DB19-D02E-EB11E5E1C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9872" y="1505751"/>
              <a:ext cx="5788050" cy="4121671"/>
            </a:xfrm>
            <a:prstGeom prst="rect">
              <a:avLst/>
            </a:prstGeom>
          </p:spPr>
        </p:pic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A7417F9B-9C69-CED1-EBB3-44B9D4E38214}"/>
                </a:ext>
              </a:extLst>
            </p:cNvPr>
            <p:cNvSpPr/>
            <p:nvPr/>
          </p:nvSpPr>
          <p:spPr>
            <a:xfrm rot="5400000">
              <a:off x="6119046" y="4760754"/>
              <a:ext cx="584775" cy="630870"/>
            </a:xfrm>
            <a:prstGeom prst="roundRect">
              <a:avLst>
                <a:gd name="adj" fmla="val 0"/>
              </a:avLst>
            </a:prstGeom>
            <a:solidFill>
              <a:srgbClr val="2EAD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DF20C61B-4759-0A65-167E-D013D2937F34}"/>
                </a:ext>
              </a:extLst>
            </p:cNvPr>
            <p:cNvSpPr/>
            <p:nvPr/>
          </p:nvSpPr>
          <p:spPr>
            <a:xfrm rot="5400000">
              <a:off x="7913790" y="1385486"/>
              <a:ext cx="271490" cy="273188"/>
            </a:xfrm>
            <a:prstGeom prst="roundRect">
              <a:avLst>
                <a:gd name="adj" fmla="val 0"/>
              </a:avLst>
            </a:prstGeom>
            <a:solidFill>
              <a:srgbClr val="C320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</p:grpSp>
      <p:grpSp>
        <p:nvGrpSpPr>
          <p:cNvPr id="5" name="3">
            <a:extLst>
              <a:ext uri="{FF2B5EF4-FFF2-40B4-BE49-F238E27FC236}">
                <a16:creationId xmlns:a16="http://schemas.microsoft.com/office/drawing/2014/main" id="{70BCA13A-3E60-ADA8-4063-2F9C89524C4F}"/>
              </a:ext>
            </a:extLst>
          </p:cNvPr>
          <p:cNvGrpSpPr/>
          <p:nvPr/>
        </p:nvGrpSpPr>
        <p:grpSpPr>
          <a:xfrm>
            <a:off x="515938" y="4575358"/>
            <a:ext cx="5580062" cy="1498779"/>
            <a:chOff x="515937" y="4809218"/>
            <a:chExt cx="5580062" cy="1498779"/>
          </a:xfrm>
        </p:grpSpPr>
        <p:sp>
          <p:nvSpPr>
            <p:cNvPr id="22" name="Title 1">
              <a:extLst>
                <a:ext uri="{FF2B5EF4-FFF2-40B4-BE49-F238E27FC236}">
                  <a16:creationId xmlns:a16="http://schemas.microsoft.com/office/drawing/2014/main" id="{8B6F6504-7477-6116-485E-205C042DBA30}"/>
                </a:ext>
              </a:extLst>
            </p:cNvPr>
            <p:cNvSpPr txBox="1">
              <a:spLocks/>
            </p:cNvSpPr>
            <p:nvPr/>
          </p:nvSpPr>
          <p:spPr>
            <a:xfrm>
              <a:off x="515937" y="4809218"/>
              <a:ext cx="892449" cy="319477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b="1" dirty="0">
                  <a:solidFill>
                    <a:srgbClr val="2EADC3"/>
                  </a:solidFill>
                </a:rPr>
                <a:t>Then:</a:t>
              </a:r>
            </a:p>
          </p:txBody>
        </p:sp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276CD272-39E7-F8ED-9AB5-FA40E5824796}"/>
                </a:ext>
              </a:extLst>
            </p:cNvPr>
            <p:cNvSpPr txBox="1">
              <a:spLocks/>
            </p:cNvSpPr>
            <p:nvPr/>
          </p:nvSpPr>
          <p:spPr>
            <a:xfrm>
              <a:off x="515937" y="5352249"/>
              <a:ext cx="5580062" cy="955748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C32032"/>
                </a:buClr>
                <a:buSzPts val="2200"/>
              </a:pPr>
              <a:r>
                <a:rPr lang="en-US" sz="1600" dirty="0">
                  <a:solidFill>
                    <a:srgbClr val="000000"/>
                  </a:solidFill>
                  <a:latin typeface="+mj-lt"/>
                </a:rPr>
                <a:t>Tour facility to see current Newborn</a:t>
              </a:r>
              <a:br>
                <a:rPr lang="en-US" sz="1600" dirty="0">
                  <a:solidFill>
                    <a:srgbClr val="000000"/>
                  </a:solidFill>
                  <a:latin typeface="+mj-lt"/>
                </a:rPr>
              </a:br>
              <a:r>
                <a:rPr lang="en-US" sz="1600" dirty="0">
                  <a:solidFill>
                    <a:srgbClr val="000000"/>
                  </a:solidFill>
                  <a:latin typeface="+mj-lt"/>
                </a:rPr>
                <a:t>Screening processes</a:t>
              </a:r>
            </a:p>
            <a:p>
              <a:pPr>
                <a:buClr>
                  <a:srgbClr val="C32032"/>
                </a:buClr>
                <a:buSzPts val="2200"/>
              </a:pPr>
              <a:r>
                <a:rPr lang="en-US" sz="1600" dirty="0">
                  <a:solidFill>
                    <a:srgbClr val="000000"/>
                  </a:solidFill>
                  <a:latin typeface="+mj-lt"/>
                </a:rPr>
                <a:t>Meet with IT staff</a:t>
              </a:r>
            </a:p>
          </p:txBody>
        </p:sp>
      </p:grpSp>
      <p:sp>
        <p:nvSpPr>
          <p:cNvPr id="3" name="2">
            <a:extLst>
              <a:ext uri="{FF2B5EF4-FFF2-40B4-BE49-F238E27FC236}">
                <a16:creationId xmlns:a16="http://schemas.microsoft.com/office/drawing/2014/main" id="{1BF4E341-3CBE-9F79-FF86-79CAFAC09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7" y="1505752"/>
            <a:ext cx="5580062" cy="2726635"/>
          </a:xfrm>
          <a:ln>
            <a:noFill/>
          </a:ln>
        </p:spPr>
        <p:txBody>
          <a:bodyPr>
            <a:normAutofit/>
          </a:bodyPr>
          <a:lstStyle/>
          <a:p>
            <a:pPr>
              <a:buClr>
                <a:srgbClr val="C32032"/>
              </a:buClr>
              <a:buSzPts val="2200"/>
            </a:pPr>
            <a:r>
              <a:rPr lang="en-US" sz="1600" b="0" i="0" u="none" strike="noStrike" kern="1200" baseline="0" dirty="0">
                <a:solidFill>
                  <a:srgbClr val="000000"/>
                </a:solidFill>
                <a:latin typeface="+mj-lt"/>
              </a:rPr>
              <a:t>Meet project participants </a:t>
            </a:r>
            <a:endParaRPr lang="en-US" sz="1600" b="1" i="0" u="none" strike="noStrike" kern="1200" baseline="0" dirty="0">
              <a:solidFill>
                <a:srgbClr val="000000"/>
              </a:solidFill>
              <a:latin typeface="+mj-lt"/>
            </a:endParaRPr>
          </a:p>
          <a:p>
            <a:pPr>
              <a:buClr>
                <a:srgbClr val="C32032"/>
              </a:buClr>
              <a:buSzPts val="2200"/>
            </a:pPr>
            <a:r>
              <a:rPr lang="en-US" sz="1600" b="0" i="0" u="none" strike="noStrike" kern="1200" baseline="0" dirty="0">
                <a:solidFill>
                  <a:srgbClr val="000000"/>
                </a:solidFill>
                <a:latin typeface="+mj-lt"/>
              </a:rPr>
              <a:t>Discuss “The Why”</a:t>
            </a:r>
          </a:p>
          <a:p>
            <a:pPr>
              <a:buClr>
                <a:srgbClr val="C32032"/>
              </a:buClr>
              <a:buSzPts val="2200"/>
            </a:pPr>
            <a:r>
              <a:rPr lang="en-US" sz="1600" b="0" i="0" u="none" strike="noStrike" kern="1200" baseline="0" dirty="0">
                <a:solidFill>
                  <a:srgbClr val="000000"/>
                </a:solidFill>
                <a:latin typeface="+mj-lt"/>
              </a:rPr>
              <a:t>Provide project goals/objectives </a:t>
            </a:r>
          </a:p>
          <a:p>
            <a:pPr>
              <a:buClr>
                <a:srgbClr val="C32032"/>
              </a:buClr>
              <a:buSzPts val="2200"/>
            </a:pPr>
            <a:r>
              <a:rPr lang="en-US" sz="1600" b="0" i="0" u="none" strike="noStrike" kern="1200" baseline="0" dirty="0">
                <a:solidFill>
                  <a:srgbClr val="000000"/>
                </a:solidFill>
                <a:latin typeface="+mj-lt"/>
              </a:rPr>
              <a:t>Introduce </a:t>
            </a:r>
            <a:r>
              <a:rPr lang="en-US" sz="1600" b="0" i="1" u="none" strike="noStrike" kern="1200" baseline="0" dirty="0">
                <a:solidFill>
                  <a:srgbClr val="000000"/>
                </a:solidFill>
                <a:latin typeface="+mj-lt"/>
              </a:rPr>
              <a:t>technical resources/partners</a:t>
            </a:r>
          </a:p>
          <a:p>
            <a:pPr>
              <a:buClr>
                <a:srgbClr val="C32032"/>
              </a:buClr>
              <a:buSzPts val="2200"/>
            </a:pPr>
            <a:r>
              <a:rPr lang="en-US" sz="1600" b="0" i="0" u="none" strike="noStrike" kern="1200" baseline="0" dirty="0">
                <a:solidFill>
                  <a:srgbClr val="000000"/>
                </a:solidFill>
                <a:latin typeface="+mj-lt"/>
              </a:rPr>
              <a:t>Describe data flow options and an overview of the implementation process</a:t>
            </a:r>
          </a:p>
          <a:p>
            <a:pPr>
              <a:buClr>
                <a:srgbClr val="C32032"/>
              </a:buClr>
              <a:buSzPts val="2200"/>
            </a:pPr>
            <a:r>
              <a:rPr lang="en-US" sz="1600" b="0" i="0" u="none" strike="noStrike" kern="1200" baseline="0" dirty="0">
                <a:solidFill>
                  <a:srgbClr val="000000"/>
                </a:solidFill>
                <a:latin typeface="+mj-lt"/>
              </a:rPr>
              <a:t>Define the hospital’s role of an early adopter</a:t>
            </a:r>
          </a:p>
          <a:p>
            <a:pPr>
              <a:buClr>
                <a:srgbClr val="C32032"/>
              </a:buClr>
              <a:buSzPts val="2200"/>
            </a:pPr>
            <a:r>
              <a:rPr lang="en-US" sz="1600" b="0" i="0" u="none" strike="noStrike" kern="1200" baseline="0" dirty="0">
                <a:solidFill>
                  <a:srgbClr val="000000"/>
                </a:solidFill>
                <a:latin typeface="+mj-lt"/>
              </a:rPr>
              <a:t>Discuss next steps</a:t>
            </a:r>
          </a:p>
        </p:txBody>
      </p:sp>
      <p:sp>
        <p:nvSpPr>
          <p:cNvPr id="2" name="1">
            <a:extLst>
              <a:ext uri="{FF2B5EF4-FFF2-40B4-BE49-F238E27FC236}">
                <a16:creationId xmlns:a16="http://schemas.microsoft.com/office/drawing/2014/main" id="{B1F8E55A-A868-E1A9-18E2-B14282B98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584413"/>
            <a:ext cx="6136653" cy="57836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b="1" dirty="0">
                <a:solidFill>
                  <a:srgbClr val="2EADC3"/>
                </a:solidFill>
              </a:rPr>
              <a:t>Goals for Today’s Kick-off </a:t>
            </a:r>
            <a:br>
              <a:rPr lang="en-US" sz="3600" b="1" dirty="0">
                <a:solidFill>
                  <a:srgbClr val="2EADC3"/>
                </a:solidFill>
              </a:rPr>
            </a:br>
            <a:endParaRPr lang="en-US" sz="3600" b="1" dirty="0">
              <a:solidFill>
                <a:srgbClr val="2EA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68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5">
            <a:extLst>
              <a:ext uri="{FF2B5EF4-FFF2-40B4-BE49-F238E27FC236}">
                <a16:creationId xmlns:a16="http://schemas.microsoft.com/office/drawing/2014/main" id="{D40CCCF4-D3B4-0AAE-19A8-699CAD90C747}"/>
              </a:ext>
            </a:extLst>
          </p:cNvPr>
          <p:cNvGrpSpPr/>
          <p:nvPr/>
        </p:nvGrpSpPr>
        <p:grpSpPr>
          <a:xfrm>
            <a:off x="6827577" y="1303034"/>
            <a:ext cx="5027609" cy="4688687"/>
            <a:chOff x="6827577" y="1303034"/>
            <a:chExt cx="5027609" cy="468868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C9BFA22-6CD7-0E89-51EF-3560D9C24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68987" y="1303034"/>
              <a:ext cx="3886199" cy="257938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734E23E-1435-23A7-78E2-113F0105F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7577" y="3344883"/>
              <a:ext cx="3973286" cy="2646838"/>
            </a:xfrm>
            <a:prstGeom prst="rect">
              <a:avLst/>
            </a:prstGeom>
          </p:spPr>
        </p:pic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404EBC62-06F0-17F6-6815-4E668563EE6E}"/>
                </a:ext>
              </a:extLst>
            </p:cNvPr>
            <p:cNvSpPr/>
            <p:nvPr/>
          </p:nvSpPr>
          <p:spPr>
            <a:xfrm rot="5400000">
              <a:off x="10675574" y="3494802"/>
              <a:ext cx="529664" cy="775236"/>
            </a:xfrm>
            <a:prstGeom prst="roundRect">
              <a:avLst>
                <a:gd name="adj" fmla="val 0"/>
              </a:avLst>
            </a:prstGeom>
            <a:solidFill>
              <a:srgbClr val="2EAD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5E1DF106-CBC5-C32E-EA4E-5CE7ED4C0B25}"/>
                </a:ext>
              </a:extLst>
            </p:cNvPr>
            <p:cNvSpPr/>
            <p:nvPr/>
          </p:nvSpPr>
          <p:spPr>
            <a:xfrm rot="5400000">
              <a:off x="7833242" y="1492469"/>
              <a:ext cx="271490" cy="273188"/>
            </a:xfrm>
            <a:prstGeom prst="roundRect">
              <a:avLst>
                <a:gd name="adj" fmla="val 0"/>
              </a:avLst>
            </a:prstGeom>
            <a:solidFill>
              <a:srgbClr val="C320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</p:grpSp>
      <p:grpSp>
        <p:nvGrpSpPr>
          <p:cNvPr id="16" name="4">
            <a:extLst>
              <a:ext uri="{FF2B5EF4-FFF2-40B4-BE49-F238E27FC236}">
                <a16:creationId xmlns:a16="http://schemas.microsoft.com/office/drawing/2014/main" id="{A8AB36DC-B6FD-92FF-9342-83C3F6F5DF35}"/>
              </a:ext>
            </a:extLst>
          </p:cNvPr>
          <p:cNvGrpSpPr/>
          <p:nvPr/>
        </p:nvGrpSpPr>
        <p:grpSpPr>
          <a:xfrm>
            <a:off x="724996" y="5571185"/>
            <a:ext cx="4478773" cy="867993"/>
            <a:chOff x="699402" y="5070470"/>
            <a:chExt cx="4478773" cy="867993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E1CEEC8D-C072-035C-6305-BE5E26DE1A4B}"/>
                </a:ext>
              </a:extLst>
            </p:cNvPr>
            <p:cNvSpPr/>
            <p:nvPr/>
          </p:nvSpPr>
          <p:spPr>
            <a:xfrm>
              <a:off x="699402" y="5070470"/>
              <a:ext cx="4478773" cy="867993"/>
            </a:xfrm>
            <a:prstGeom prst="roundRect">
              <a:avLst>
                <a:gd name="adj" fmla="val 5919"/>
              </a:avLst>
            </a:prstGeom>
            <a:solidFill>
              <a:schemeClr val="bg1"/>
            </a:solidFill>
            <a:ln w="28575">
              <a:solidFill>
                <a:srgbClr val="C320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32032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B4FB512-4AEB-8321-A657-814D022362BD}"/>
                </a:ext>
              </a:extLst>
            </p:cNvPr>
            <p:cNvSpPr txBox="1"/>
            <p:nvPr/>
          </p:nvSpPr>
          <p:spPr>
            <a:xfrm>
              <a:off x="1750436" y="5198619"/>
              <a:ext cx="329417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3203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Quality data and quick access to results are vitally important!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D021CB9E-DEDE-765E-3C71-8651BA9D6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17985" y="5185201"/>
              <a:ext cx="598193" cy="598193"/>
            </a:xfrm>
            <a:prstGeom prst="rect">
              <a:avLst/>
            </a:prstGeom>
          </p:spPr>
        </p:pic>
      </p:grpSp>
      <p:sp>
        <p:nvSpPr>
          <p:cNvPr id="3" name="3">
            <a:extLst>
              <a:ext uri="{FF2B5EF4-FFF2-40B4-BE49-F238E27FC236}">
                <a16:creationId xmlns:a16="http://schemas.microsoft.com/office/drawing/2014/main" id="{1BF4E341-3CBE-9F79-FF86-79CAFAC09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7" y="1889938"/>
            <a:ext cx="4896892" cy="3382344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Clr>
                <a:srgbClr val="C32032"/>
              </a:buClr>
              <a:buSzPts val="2200"/>
            </a:pPr>
            <a:r>
              <a:rPr lang="en-US" sz="1600" u="none" strike="noStrike" kern="1200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Newborn Screening is a mandated, statewide program whose mission is to improve the quality of life and in some cases save the lives of babies diagnosed with one of the disorders tested</a:t>
            </a:r>
            <a:endParaRPr lang="uk-UA" sz="1600" u="none" strike="noStrike" kern="1200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rgbClr val="C32032"/>
              </a:buClr>
              <a:buSzPts val="2200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Symptoms may not be visible at birth, but these conditions can have serious consequences if not treated quickly</a:t>
            </a:r>
            <a:endParaRPr lang="uk-UA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rgbClr val="C32032"/>
              </a:buClr>
              <a:buSzPts val="2200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diagnosed and treated quickly, the potentially catastrophic effects of the baby's condition can be avoided</a:t>
            </a:r>
          </a:p>
        </p:txBody>
      </p:sp>
      <p:sp>
        <p:nvSpPr>
          <p:cNvPr id="8" name="2">
            <a:extLst>
              <a:ext uri="{FF2B5EF4-FFF2-40B4-BE49-F238E27FC236}">
                <a16:creationId xmlns:a16="http://schemas.microsoft.com/office/drawing/2014/main" id="{9A1988B2-4757-DE86-14D6-BB87B3E338A3}"/>
              </a:ext>
            </a:extLst>
          </p:cNvPr>
          <p:cNvSpPr txBox="1"/>
          <p:nvPr/>
        </p:nvSpPr>
        <p:spPr>
          <a:xfrm>
            <a:off x="515938" y="1401052"/>
            <a:ext cx="33458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is Newborn Screening?</a:t>
            </a:r>
            <a:endParaRPr lang="en-UA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">
            <a:extLst>
              <a:ext uri="{FF2B5EF4-FFF2-40B4-BE49-F238E27FC236}">
                <a16:creationId xmlns:a16="http://schemas.microsoft.com/office/drawing/2014/main" id="{B1F8E55A-A868-E1A9-18E2-B14282B98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584413"/>
            <a:ext cx="6799263" cy="57836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b="1" dirty="0">
                <a:solidFill>
                  <a:srgbClr val="2EADC3"/>
                </a:solidFill>
              </a:rPr>
              <a:t>Why is this project important?</a:t>
            </a:r>
          </a:p>
        </p:txBody>
      </p:sp>
    </p:spTree>
    <p:extLst>
      <p:ext uri="{BB962C8B-B14F-4D97-AF65-F5344CB8AC3E}">
        <p14:creationId xmlns:p14="http://schemas.microsoft.com/office/powerpoint/2010/main" val="1153071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62D6EE8-4D4A-294B-0BC7-77A19C1ED81E}"/>
              </a:ext>
            </a:extLst>
          </p:cNvPr>
          <p:cNvGrpSpPr/>
          <p:nvPr/>
        </p:nvGrpSpPr>
        <p:grpSpPr>
          <a:xfrm>
            <a:off x="6804711" y="1123920"/>
            <a:ext cx="4935221" cy="4953090"/>
            <a:chOff x="6804711" y="892658"/>
            <a:chExt cx="4935221" cy="495309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F7FC6E7-27B3-9BE7-3297-DF9046F7BB99}"/>
                </a:ext>
              </a:extLst>
            </p:cNvPr>
            <p:cNvGrpSpPr/>
            <p:nvPr/>
          </p:nvGrpSpPr>
          <p:grpSpPr>
            <a:xfrm>
              <a:off x="6804711" y="892658"/>
              <a:ext cx="4771181" cy="4953090"/>
              <a:chOff x="6495213" y="1460382"/>
              <a:chExt cx="4771181" cy="4953090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6DCBEA8E-1848-206E-D7E9-6365F152A9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05" t="812" r="1291" b="2435"/>
              <a:stretch/>
            </p:blipFill>
            <p:spPr>
              <a:xfrm>
                <a:off x="6495213" y="2648262"/>
                <a:ext cx="3983601" cy="376521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932B0785-60C4-306F-00B6-680C56AAEE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65050" y="1460382"/>
                <a:ext cx="3101344" cy="3101344"/>
              </a:xfrm>
              <a:prstGeom prst="rect">
                <a:avLst/>
              </a:prstGeom>
            </p:spPr>
          </p:pic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23B06C9-E185-9EF0-94E8-A98B19700CC0}"/>
                </a:ext>
              </a:extLst>
            </p:cNvPr>
            <p:cNvGrpSpPr/>
            <p:nvPr/>
          </p:nvGrpSpPr>
          <p:grpSpPr>
            <a:xfrm>
              <a:off x="8310507" y="4376704"/>
              <a:ext cx="3429425" cy="848094"/>
              <a:chOff x="1659073" y="4826370"/>
              <a:chExt cx="3429425" cy="1472220"/>
            </a:xfrm>
          </p:grpSpPr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D7BCF663-140A-64BD-92B2-DB7AE27EB69D}"/>
                  </a:ext>
                </a:extLst>
              </p:cNvPr>
              <p:cNvSpPr/>
              <p:nvPr/>
            </p:nvSpPr>
            <p:spPr>
              <a:xfrm>
                <a:off x="1659073" y="4826370"/>
                <a:ext cx="3391975" cy="1472220"/>
              </a:xfrm>
              <a:prstGeom prst="roundRect">
                <a:avLst>
                  <a:gd name="adj" fmla="val 14119"/>
                </a:avLst>
              </a:prstGeom>
              <a:solidFill>
                <a:schemeClr val="bg1"/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3203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BE75169D-62E1-24D4-60B6-D966E99A628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96523" y="5073353"/>
                <a:ext cx="3391975" cy="978255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10000"/>
                  </a:lnSpc>
                  <a:buClr>
                    <a:srgbClr val="C32032"/>
                  </a:buClr>
                  <a:buSzPts val="2200"/>
                  <a:buFont typeface="Arial" panose="020B0604020202020204" pitchFamily="34" charset="0"/>
                  <a:buNone/>
                </a:pPr>
                <a:r>
                  <a:rPr lang="en-US" sz="14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16 out of the 30+ disorders screened are identified as “time-critical”</a:t>
                </a:r>
              </a:p>
            </p:txBody>
          </p:sp>
        </p:grpSp>
      </p:grp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920BBB0-766A-C41D-CBDC-7988060CAE67}"/>
              </a:ext>
            </a:extLst>
          </p:cNvPr>
          <p:cNvSpPr txBox="1">
            <a:spLocks/>
          </p:cNvSpPr>
          <p:nvPr/>
        </p:nvSpPr>
        <p:spPr>
          <a:xfrm>
            <a:off x="422994" y="3179245"/>
            <a:ext cx="5653373" cy="347037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C32032"/>
              </a:buClr>
              <a:buSzPts val="2200"/>
              <a:buNone/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Galactosemia – for example:</a:t>
            </a:r>
            <a:endParaRPr 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Clr>
                <a:srgbClr val="C32032"/>
              </a:buClr>
              <a:buSzPts val="2200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life-threatening symptoms of 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Galactosemia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Newborns</a:t>
            </a:r>
          </a:p>
          <a:p>
            <a:pPr marL="554037" indent="-285750">
              <a:lnSpc>
                <a:spcPct val="100000"/>
              </a:lnSpc>
              <a:buClr>
                <a:srgbClr val="C32032"/>
              </a:buClr>
              <a:buSzPts val="2200"/>
              <a:buFont typeface="Wingdings" pitchFamily="2" charset="2"/>
              <a:buChar char="§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Swelling of the brain/increased intracranial pressure</a:t>
            </a:r>
          </a:p>
          <a:p>
            <a:pPr marL="554037" indent="-285750">
              <a:lnSpc>
                <a:spcPct val="100000"/>
              </a:lnSpc>
              <a:buClr>
                <a:srgbClr val="C32032"/>
              </a:buClr>
              <a:buSzPts val="2200"/>
              <a:buFont typeface="Wingdings" pitchFamily="2" charset="2"/>
              <a:buChar char="§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Spitting up or vomiting; not wanting to eat</a:t>
            </a:r>
          </a:p>
          <a:p>
            <a:pPr marL="554037" indent="-285750">
              <a:lnSpc>
                <a:spcPct val="100000"/>
              </a:lnSpc>
              <a:buClr>
                <a:srgbClr val="C32032"/>
              </a:buClr>
              <a:buSzPts val="2200"/>
              <a:buFont typeface="Wingdings" pitchFamily="2" charset="2"/>
              <a:buChar char="§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Kidney issues</a:t>
            </a:r>
          </a:p>
          <a:p>
            <a:pPr marL="554037" indent="-285750">
              <a:lnSpc>
                <a:spcPct val="100000"/>
              </a:lnSpc>
              <a:buClr>
                <a:srgbClr val="C32032"/>
              </a:buClr>
              <a:buSzPts val="2200"/>
              <a:buFont typeface="Wingdings" pitchFamily="2" charset="2"/>
              <a:buChar char="§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Jaundice/liver failure</a:t>
            </a:r>
          </a:p>
          <a:p>
            <a:pPr marL="554037" indent="-285750">
              <a:lnSpc>
                <a:spcPct val="100000"/>
              </a:lnSpc>
              <a:buClr>
                <a:srgbClr val="C32032"/>
              </a:buClr>
              <a:buSzPts val="2200"/>
              <a:buFont typeface="Wingdings" pitchFamily="2" charset="2"/>
              <a:buChar char="§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Sepsis </a:t>
            </a:r>
          </a:p>
          <a:p>
            <a:pPr>
              <a:lnSpc>
                <a:spcPct val="100000"/>
              </a:lnSpc>
              <a:buClr>
                <a:srgbClr val="C32032"/>
              </a:buClr>
              <a:buSzPts val="2200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symptoms can occur immediately after birth as a result of consuming too much galactose (either through breast milk or dairy-containing formula).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B350D6A-CA10-47B5-6719-76802EA22DF9}"/>
              </a:ext>
            </a:extLst>
          </p:cNvPr>
          <p:cNvGrpSpPr/>
          <p:nvPr/>
        </p:nvGrpSpPr>
        <p:grpSpPr>
          <a:xfrm>
            <a:off x="515935" y="1854595"/>
            <a:ext cx="5133751" cy="1167891"/>
            <a:chOff x="2422634" y="5281192"/>
            <a:chExt cx="5133751" cy="116789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475AF65-9B81-B35F-BC9B-28ABEEC8F02E}"/>
                </a:ext>
              </a:extLst>
            </p:cNvPr>
            <p:cNvGrpSpPr/>
            <p:nvPr/>
          </p:nvGrpSpPr>
          <p:grpSpPr>
            <a:xfrm>
              <a:off x="2422634" y="5281192"/>
              <a:ext cx="5133751" cy="1167891"/>
              <a:chOff x="6285186" y="4004951"/>
              <a:chExt cx="5133751" cy="1167891"/>
            </a:xfrm>
          </p:grpSpPr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38979967-F75C-7521-D9B8-06D970DA88FD}"/>
                  </a:ext>
                </a:extLst>
              </p:cNvPr>
              <p:cNvSpPr/>
              <p:nvPr/>
            </p:nvSpPr>
            <p:spPr>
              <a:xfrm>
                <a:off x="6285186" y="4004951"/>
                <a:ext cx="5133751" cy="1167891"/>
              </a:xfrm>
              <a:prstGeom prst="roundRect">
                <a:avLst>
                  <a:gd name="adj" fmla="val 6418"/>
                </a:avLst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3203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pic>
            <p:nvPicPr>
              <p:cNvPr id="24" name="Graphic 23">
                <a:extLst>
                  <a:ext uri="{FF2B5EF4-FFF2-40B4-BE49-F238E27FC236}">
                    <a16:creationId xmlns:a16="http://schemas.microsoft.com/office/drawing/2014/main" id="{27F6C5F0-9B5A-7B89-46CA-B569545DF4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460333" y="4130746"/>
                <a:ext cx="283599" cy="283599"/>
              </a:xfrm>
              <a:prstGeom prst="rect">
                <a:avLst/>
              </a:prstGeom>
            </p:spPr>
          </p:pic>
        </p:grpSp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30337FC8-97D3-F3B7-7084-94FA56B84240}"/>
                </a:ext>
              </a:extLst>
            </p:cNvPr>
            <p:cNvSpPr txBox="1">
              <a:spLocks/>
            </p:cNvSpPr>
            <p:nvPr/>
          </p:nvSpPr>
          <p:spPr>
            <a:xfrm>
              <a:off x="2881380" y="5339460"/>
              <a:ext cx="4587919" cy="104973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Clr>
                  <a:srgbClr val="C32032"/>
                </a:buClr>
                <a:buSzPts val="2200"/>
                <a:buFont typeface="Arial" panose="020B0604020202020204" pitchFamily="34" charset="0"/>
                <a:buNone/>
              </a:pPr>
              <a:r>
                <a:rPr lang="en-US" sz="1200" b="1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Time-critical conditions </a:t>
              </a:r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conditions that may manifest with acute symptoms in the first days of life and require immediate treatment to reduce risk of morbidity and mortality. </a:t>
              </a:r>
            </a:p>
            <a:p>
              <a:pPr marL="0" indent="0">
                <a:lnSpc>
                  <a:spcPct val="110000"/>
                </a:lnSpc>
                <a:buClr>
                  <a:srgbClr val="C32032"/>
                </a:buClr>
                <a:buSzPts val="2200"/>
                <a:buFont typeface="Arial" panose="020B0604020202020204" pitchFamily="34" charset="0"/>
                <a:buNone/>
              </a:pPr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*  as defined by ACHDNC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F8E55A-A868-E1A9-18E2-B14282B98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50004"/>
            <a:ext cx="9962877" cy="114783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b="1" dirty="0">
                <a:solidFill>
                  <a:srgbClr val="2EADC3"/>
                </a:solidFill>
              </a:rPr>
              <a:t>Many Newborn Screening Disorders are Categorized as “Time-critical” Conditions </a:t>
            </a:r>
            <a:br>
              <a:rPr lang="en-US" sz="3600" b="1" dirty="0">
                <a:solidFill>
                  <a:srgbClr val="2EADC3"/>
                </a:solidFill>
              </a:rPr>
            </a:br>
            <a:endParaRPr lang="en-US" sz="3600" b="1" dirty="0">
              <a:solidFill>
                <a:srgbClr val="2EA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20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3">
            <a:extLst>
              <a:ext uri="{FF2B5EF4-FFF2-40B4-BE49-F238E27FC236}">
                <a16:creationId xmlns:a16="http://schemas.microsoft.com/office/drawing/2014/main" id="{00906B94-7C8A-374C-7298-48B9B5CAB178}"/>
              </a:ext>
            </a:extLst>
          </p:cNvPr>
          <p:cNvGrpSpPr/>
          <p:nvPr/>
        </p:nvGrpSpPr>
        <p:grpSpPr>
          <a:xfrm>
            <a:off x="6760495" y="925169"/>
            <a:ext cx="5071259" cy="5161692"/>
            <a:chOff x="6760495" y="925169"/>
            <a:chExt cx="5071259" cy="516169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36EA987F-31F0-5C1E-172F-A1FDEA8356DB}"/>
                </a:ext>
              </a:extLst>
            </p:cNvPr>
            <p:cNvGrpSpPr/>
            <p:nvPr/>
          </p:nvGrpSpPr>
          <p:grpSpPr>
            <a:xfrm>
              <a:off x="6814374" y="925169"/>
              <a:ext cx="4894050" cy="5161692"/>
              <a:chOff x="6814374" y="925169"/>
              <a:chExt cx="4894050" cy="5161692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F2CF4918-6FC9-D340-5EEE-1AC7C07B24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15579" b="13851"/>
              <a:stretch/>
            </p:blipFill>
            <p:spPr>
              <a:xfrm>
                <a:off x="9423272" y="925169"/>
                <a:ext cx="2271888" cy="1545607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DCEBAF54-1359-A6C4-FA05-4252FA780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36536" y="4572269"/>
                <a:ext cx="2271888" cy="1514592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4427FB68-A32F-CE80-DC64-7D0D12087B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9408" r="-437"/>
              <a:stretch/>
            </p:blipFill>
            <p:spPr>
              <a:xfrm>
                <a:off x="6814374" y="3790694"/>
                <a:ext cx="2416270" cy="1677525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94D4A250-B1EC-A951-CA9B-823881F536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23272" y="2672245"/>
                <a:ext cx="2271888" cy="1709798"/>
              </a:xfrm>
              <a:prstGeom prst="rect">
                <a:avLst/>
              </a:prstGeom>
            </p:spPr>
          </p:pic>
          <p:pic>
            <p:nvPicPr>
              <p:cNvPr id="42" name="Picture 41" descr="Clock hour hand at 12 and minute hand at ten">
                <a:extLst>
                  <a:ext uri="{FF2B5EF4-FFF2-40B4-BE49-F238E27FC236}">
                    <a16:creationId xmlns:a16="http://schemas.microsoft.com/office/drawing/2014/main" id="{BF26C810-799A-EE66-785E-873556487E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0270"/>
              <a:stretch/>
            </p:blipFill>
            <p:spPr>
              <a:xfrm>
                <a:off x="6816022" y="1596009"/>
                <a:ext cx="2414622" cy="2021512"/>
              </a:xfrm>
              <a:prstGeom prst="rect">
                <a:avLst/>
              </a:prstGeom>
              <a:ln w="107950">
                <a:solidFill>
                  <a:schemeClr val="bg1"/>
                </a:solidFill>
              </a:ln>
            </p:spPr>
          </p:pic>
        </p:grpSp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FF30C8F6-40D4-A7A8-BBA3-F1CBBA84128E}"/>
                </a:ext>
              </a:extLst>
            </p:cNvPr>
            <p:cNvSpPr/>
            <p:nvPr/>
          </p:nvSpPr>
          <p:spPr>
            <a:xfrm rot="10800000">
              <a:off x="6760495" y="4663834"/>
              <a:ext cx="214798" cy="612776"/>
            </a:xfrm>
            <a:prstGeom prst="roundRect">
              <a:avLst>
                <a:gd name="adj" fmla="val 0"/>
              </a:avLst>
            </a:prstGeom>
            <a:solidFill>
              <a:srgbClr val="2EAD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F1A32630-10F6-B0A6-E306-BF318FF33911}"/>
                </a:ext>
              </a:extLst>
            </p:cNvPr>
            <p:cNvSpPr/>
            <p:nvPr/>
          </p:nvSpPr>
          <p:spPr>
            <a:xfrm rot="5400000">
              <a:off x="11596400" y="1204212"/>
              <a:ext cx="197519" cy="273188"/>
            </a:xfrm>
            <a:prstGeom prst="roundRect">
              <a:avLst>
                <a:gd name="adj" fmla="val 0"/>
              </a:avLst>
            </a:prstGeom>
            <a:solidFill>
              <a:srgbClr val="C320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</p:grpSp>
      <p:grpSp>
        <p:nvGrpSpPr>
          <p:cNvPr id="8" name="2">
            <a:extLst>
              <a:ext uri="{FF2B5EF4-FFF2-40B4-BE49-F238E27FC236}">
                <a16:creationId xmlns:a16="http://schemas.microsoft.com/office/drawing/2014/main" id="{0EFA7FCE-209F-2E8E-4CF8-6B5331D2918E}"/>
              </a:ext>
            </a:extLst>
          </p:cNvPr>
          <p:cNvGrpSpPr/>
          <p:nvPr/>
        </p:nvGrpSpPr>
        <p:grpSpPr>
          <a:xfrm>
            <a:off x="660013" y="4122581"/>
            <a:ext cx="5023304" cy="959146"/>
            <a:chOff x="699402" y="5070470"/>
            <a:chExt cx="5023304" cy="959146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B3F7FB68-CAC3-438C-6F12-0680948AA6D9}"/>
                </a:ext>
              </a:extLst>
            </p:cNvPr>
            <p:cNvSpPr/>
            <p:nvPr/>
          </p:nvSpPr>
          <p:spPr>
            <a:xfrm>
              <a:off x="699402" y="5070470"/>
              <a:ext cx="5023304" cy="867993"/>
            </a:xfrm>
            <a:prstGeom prst="roundRect">
              <a:avLst>
                <a:gd name="adj" fmla="val 5659"/>
              </a:avLst>
            </a:prstGeom>
            <a:solidFill>
              <a:schemeClr val="bg1"/>
            </a:solidFill>
            <a:ln w="28575">
              <a:solidFill>
                <a:srgbClr val="C320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32032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AC1D2B5-BA6C-3868-9B3E-D2038EB4FFBE}"/>
                </a:ext>
              </a:extLst>
            </p:cNvPr>
            <p:cNvSpPr txBox="1"/>
            <p:nvPr/>
          </p:nvSpPr>
          <p:spPr>
            <a:xfrm>
              <a:off x="1607806" y="5198619"/>
              <a:ext cx="405606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3203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E-messaging plays a critical role in improving data quality and timeliness</a:t>
              </a:r>
            </a:p>
            <a:p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32032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AFEDBBF6-EDCC-21ED-09C6-FDDFE246A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17985" y="5185201"/>
              <a:ext cx="598193" cy="598193"/>
            </a:xfrm>
            <a:prstGeom prst="rect">
              <a:avLst/>
            </a:prstGeom>
          </p:spPr>
        </p:pic>
      </p:grpSp>
      <p:sp>
        <p:nvSpPr>
          <p:cNvPr id="2" name="1">
            <a:extLst>
              <a:ext uri="{FF2B5EF4-FFF2-40B4-BE49-F238E27FC236}">
                <a16:creationId xmlns:a16="http://schemas.microsoft.com/office/drawing/2014/main" id="{B1F8E55A-A868-E1A9-18E2-B14282B98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501" y="2097163"/>
            <a:ext cx="5580062" cy="169353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b="1" dirty="0">
                <a:solidFill>
                  <a:srgbClr val="2EADC3"/>
                </a:solidFill>
              </a:rPr>
              <a:t>Receiving complete and accurate submission data &amp; delivering timely and accurate results are key</a:t>
            </a:r>
            <a:endParaRPr lang="en-US" sz="3200" b="1" dirty="0">
              <a:solidFill>
                <a:srgbClr val="2EA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220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4">
            <a:extLst>
              <a:ext uri="{FF2B5EF4-FFF2-40B4-BE49-F238E27FC236}">
                <a16:creationId xmlns:a16="http://schemas.microsoft.com/office/drawing/2014/main" id="{ACEA2269-2838-7A63-4799-21197F0BEB9E}"/>
              </a:ext>
            </a:extLst>
          </p:cNvPr>
          <p:cNvGrpSpPr/>
          <p:nvPr/>
        </p:nvGrpSpPr>
        <p:grpSpPr>
          <a:xfrm>
            <a:off x="8371429" y="2133356"/>
            <a:ext cx="3454126" cy="3432339"/>
            <a:chOff x="8371429" y="2133356"/>
            <a:chExt cx="3454126" cy="3432339"/>
          </a:xfrm>
        </p:grpSpPr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EDB77462-3748-066F-59BB-B0EFC79CFA04}"/>
                </a:ext>
              </a:extLst>
            </p:cNvPr>
            <p:cNvSpPr txBox="1">
              <a:spLocks/>
            </p:cNvSpPr>
            <p:nvPr/>
          </p:nvSpPr>
          <p:spPr>
            <a:xfrm>
              <a:off x="8371429" y="4232194"/>
              <a:ext cx="3454126" cy="1333501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buClr>
                  <a:srgbClr val="C32032"/>
                </a:buClr>
                <a:buSzPts val="2200"/>
                <a:buFont typeface="Arial" panose="020B0604020202020204" pitchFamily="34" charset="0"/>
                <a:buNone/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Leverage existing partnerships /functionality to speed implementation</a:t>
              </a:r>
            </a:p>
            <a:p>
              <a:pPr>
                <a:lnSpc>
                  <a:spcPct val="100000"/>
                </a:lnSpc>
                <a:buClr>
                  <a:srgbClr val="C32032"/>
                </a:buClr>
                <a:buSzPts val="2200"/>
              </a:pPr>
              <a:r>
                <a:rPr lang="en-US" sz="14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iConnect</a:t>
              </a: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Lab Web Portal </a:t>
              </a:r>
            </a:p>
            <a:p>
              <a:pPr>
                <a:lnSpc>
                  <a:spcPct val="100000"/>
                </a:lnSpc>
                <a:buClr>
                  <a:srgbClr val="C32032"/>
                </a:buClr>
                <a:buSzPts val="2200"/>
              </a:pP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SHARE</a:t>
              </a:r>
            </a:p>
            <a:p>
              <a:pPr>
                <a:lnSpc>
                  <a:spcPct val="120000"/>
                </a:lnSpc>
                <a:buClr>
                  <a:srgbClr val="C32032"/>
                </a:buClr>
                <a:buSzPts val="2200"/>
              </a:pPr>
              <a:endPara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0748558-A1C8-4E46-0067-3D8D6EF632D5}"/>
                </a:ext>
              </a:extLst>
            </p:cNvPr>
            <p:cNvGrpSpPr/>
            <p:nvPr/>
          </p:nvGrpSpPr>
          <p:grpSpPr>
            <a:xfrm>
              <a:off x="8447649" y="2133356"/>
              <a:ext cx="3181821" cy="1872515"/>
              <a:chOff x="8447649" y="2133356"/>
              <a:chExt cx="3181821" cy="1872515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0CB7B487-63CE-B065-30FC-AD10D41F45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447649" y="2174557"/>
                <a:ext cx="3181821" cy="1686093"/>
              </a:xfrm>
              <a:prstGeom prst="rect">
                <a:avLst/>
              </a:prstGeom>
            </p:spPr>
          </p:pic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97D95AC2-21F9-BE8D-F596-A44CA505B236}"/>
                  </a:ext>
                </a:extLst>
              </p:cNvPr>
              <p:cNvSpPr/>
              <p:nvPr/>
            </p:nvSpPr>
            <p:spPr>
              <a:xfrm>
                <a:off x="10881388" y="2133356"/>
                <a:ext cx="584775" cy="76297"/>
              </a:xfrm>
              <a:prstGeom prst="roundRect">
                <a:avLst>
                  <a:gd name="adj" fmla="val 0"/>
                </a:avLst>
              </a:prstGeom>
              <a:solidFill>
                <a:srgbClr val="2EAD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A"/>
              </a:p>
            </p:txBody>
          </p:sp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C5EB5214-A175-BBE8-9C96-CBD71B9D2D13}"/>
                  </a:ext>
                </a:extLst>
              </p:cNvPr>
              <p:cNvSpPr/>
              <p:nvPr/>
            </p:nvSpPr>
            <p:spPr>
              <a:xfrm rot="5400000">
                <a:off x="8666261" y="3733532"/>
                <a:ext cx="271490" cy="273188"/>
              </a:xfrm>
              <a:prstGeom prst="roundRect">
                <a:avLst>
                  <a:gd name="adj" fmla="val 0"/>
                </a:avLst>
              </a:prstGeom>
              <a:solidFill>
                <a:srgbClr val="C320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A"/>
              </a:p>
            </p:txBody>
          </p:sp>
        </p:grpSp>
      </p:grpSp>
      <p:grpSp>
        <p:nvGrpSpPr>
          <p:cNvPr id="14" name="3">
            <a:extLst>
              <a:ext uri="{FF2B5EF4-FFF2-40B4-BE49-F238E27FC236}">
                <a16:creationId xmlns:a16="http://schemas.microsoft.com/office/drawing/2014/main" id="{4465CB1C-9662-65FD-62B4-C868A51BD882}"/>
              </a:ext>
            </a:extLst>
          </p:cNvPr>
          <p:cNvGrpSpPr/>
          <p:nvPr/>
        </p:nvGrpSpPr>
        <p:grpSpPr>
          <a:xfrm>
            <a:off x="4343102" y="2073908"/>
            <a:ext cx="3053436" cy="3905395"/>
            <a:chOff x="4343102" y="2073908"/>
            <a:chExt cx="3053436" cy="3905395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C8470AD8-6277-15FE-4D6A-51B86E8E4CE6}"/>
                </a:ext>
              </a:extLst>
            </p:cNvPr>
            <p:cNvSpPr txBox="1">
              <a:spLocks/>
            </p:cNvSpPr>
            <p:nvPr/>
          </p:nvSpPr>
          <p:spPr>
            <a:xfrm>
              <a:off x="4343102" y="4232194"/>
              <a:ext cx="3053436" cy="174710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buClr>
                  <a:srgbClr val="C32032"/>
                </a:buClr>
                <a:buSzPts val="2200"/>
                <a:buFont typeface="Arial" panose="020B0604020202020204" pitchFamily="34" charset="0"/>
                <a:buNone/>
              </a:pPr>
              <a:r>
                <a:rPr lang="en-US" sz="1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Gain efficiencies</a:t>
              </a:r>
            </a:p>
            <a:p>
              <a:pPr>
                <a:lnSpc>
                  <a:spcPct val="100000"/>
                </a:lnSpc>
                <a:buClr>
                  <a:srgbClr val="C32032"/>
                </a:buClr>
                <a:buSzPts val="2200"/>
              </a:pP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By eliminating manual processes for both the hospital and the PHL</a:t>
              </a:r>
            </a:p>
            <a:p>
              <a:pPr>
                <a:lnSpc>
                  <a:spcPct val="100000"/>
                </a:lnSpc>
                <a:buClr>
                  <a:srgbClr val="C32032"/>
                </a:buClr>
                <a:buSzPts val="2200"/>
              </a:pP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By reducing time spent on NBS-related tasks</a:t>
              </a:r>
            </a:p>
            <a:p>
              <a:pPr>
                <a:lnSpc>
                  <a:spcPct val="120000"/>
                </a:lnSpc>
                <a:buClr>
                  <a:srgbClr val="C32032"/>
                </a:buClr>
                <a:buSzPts val="2200"/>
              </a:pPr>
              <a:endPara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20000"/>
                </a:lnSpc>
                <a:buClr>
                  <a:srgbClr val="C32032"/>
                </a:buClr>
                <a:buSzPts val="2200"/>
              </a:pPr>
              <a:endPara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4E6061E-4CF3-C8CE-F15F-5BD79E0F99F6}"/>
                </a:ext>
              </a:extLst>
            </p:cNvPr>
            <p:cNvGrpSpPr/>
            <p:nvPr/>
          </p:nvGrpSpPr>
          <p:grpSpPr>
            <a:xfrm>
              <a:off x="4426379" y="2073908"/>
              <a:ext cx="2742188" cy="1843817"/>
              <a:chOff x="4426379" y="2073908"/>
              <a:chExt cx="2742188" cy="1843817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3C92FCA-8A93-B52C-A924-488F9E2273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26379" y="2174556"/>
                <a:ext cx="2690028" cy="1689425"/>
              </a:xfrm>
              <a:prstGeom prst="rect">
                <a:avLst/>
              </a:prstGeom>
            </p:spPr>
          </p:pic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2A8D06AE-6D41-D7EF-254F-02E7C1BECB00}"/>
                  </a:ext>
                </a:extLst>
              </p:cNvPr>
              <p:cNvSpPr/>
              <p:nvPr/>
            </p:nvSpPr>
            <p:spPr>
              <a:xfrm>
                <a:off x="4542810" y="3803575"/>
                <a:ext cx="584775" cy="114150"/>
              </a:xfrm>
              <a:prstGeom prst="roundRect">
                <a:avLst>
                  <a:gd name="adj" fmla="val 0"/>
                </a:avLst>
              </a:prstGeom>
              <a:solidFill>
                <a:srgbClr val="2EAD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A"/>
              </a:p>
            </p:txBody>
          </p:sp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6DA14ECF-0CF3-FD7A-14DF-8A7C7A617F41}"/>
                  </a:ext>
                </a:extLst>
              </p:cNvPr>
              <p:cNvSpPr/>
              <p:nvPr/>
            </p:nvSpPr>
            <p:spPr>
              <a:xfrm rot="5400000">
                <a:off x="6896228" y="2073059"/>
                <a:ext cx="271490" cy="273188"/>
              </a:xfrm>
              <a:prstGeom prst="roundRect">
                <a:avLst>
                  <a:gd name="adj" fmla="val 0"/>
                </a:avLst>
              </a:prstGeom>
              <a:solidFill>
                <a:srgbClr val="C320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A"/>
              </a:p>
            </p:txBody>
          </p:sp>
        </p:grpSp>
      </p:grpSp>
      <p:grpSp>
        <p:nvGrpSpPr>
          <p:cNvPr id="12" name="2">
            <a:extLst>
              <a:ext uri="{FF2B5EF4-FFF2-40B4-BE49-F238E27FC236}">
                <a16:creationId xmlns:a16="http://schemas.microsoft.com/office/drawing/2014/main" id="{3F6F1B1F-4C86-A748-BC27-B6D84448E0B6}"/>
              </a:ext>
            </a:extLst>
          </p:cNvPr>
          <p:cNvGrpSpPr/>
          <p:nvPr/>
        </p:nvGrpSpPr>
        <p:grpSpPr>
          <a:xfrm>
            <a:off x="558373" y="2166292"/>
            <a:ext cx="2608983" cy="3720522"/>
            <a:chOff x="558373" y="2166292"/>
            <a:chExt cx="2608983" cy="372052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394745A-7845-151C-A489-45EB13AE2E08}"/>
                </a:ext>
              </a:extLst>
            </p:cNvPr>
            <p:cNvSpPr txBox="1"/>
            <p:nvPr/>
          </p:nvSpPr>
          <p:spPr>
            <a:xfrm>
              <a:off x="558373" y="4232194"/>
              <a:ext cx="2447661" cy="16546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C32032"/>
                </a:buClr>
                <a:buSzPts val="22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Improve patient safety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C32032"/>
                </a:buClr>
                <a:buSzPts val="22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By improving data quality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C32032"/>
                </a:buClr>
                <a:buSzPts val="22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By improving the timeliness of access to results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9C2753C-7F50-4DB1-21CE-F29000833B54}"/>
                </a:ext>
              </a:extLst>
            </p:cNvPr>
            <p:cNvGrpSpPr/>
            <p:nvPr/>
          </p:nvGrpSpPr>
          <p:grpSpPr>
            <a:xfrm>
              <a:off x="558373" y="2166292"/>
              <a:ext cx="2608983" cy="1773253"/>
              <a:chOff x="558373" y="2166292"/>
              <a:chExt cx="2608983" cy="177325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0DB196EC-3666-E09F-F9E4-D2755350DD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5965" y="2166292"/>
                <a:ext cx="2531391" cy="1694358"/>
              </a:xfrm>
              <a:prstGeom prst="rect">
                <a:avLst/>
              </a:prstGeom>
            </p:spPr>
          </p:pic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037DD4F6-0350-49F4-1559-11CC0A8E0429}"/>
                  </a:ext>
                </a:extLst>
              </p:cNvPr>
              <p:cNvSpPr/>
              <p:nvPr/>
            </p:nvSpPr>
            <p:spPr>
              <a:xfrm rot="5400000">
                <a:off x="343578" y="3182349"/>
                <a:ext cx="584775" cy="155185"/>
              </a:xfrm>
              <a:prstGeom prst="roundRect">
                <a:avLst>
                  <a:gd name="adj" fmla="val 0"/>
                </a:avLst>
              </a:prstGeom>
              <a:solidFill>
                <a:srgbClr val="2EAD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A"/>
              </a:p>
            </p:txBody>
          </p:sp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D0284E13-04B0-E6A1-83EA-7E444C3DE81E}"/>
                  </a:ext>
                </a:extLst>
              </p:cNvPr>
              <p:cNvSpPr/>
              <p:nvPr/>
            </p:nvSpPr>
            <p:spPr>
              <a:xfrm rot="5400000">
                <a:off x="2680773" y="3667206"/>
                <a:ext cx="271490" cy="273188"/>
              </a:xfrm>
              <a:prstGeom prst="roundRect">
                <a:avLst>
                  <a:gd name="adj" fmla="val 0"/>
                </a:avLst>
              </a:prstGeom>
              <a:solidFill>
                <a:srgbClr val="C320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A"/>
              </a:p>
            </p:txBody>
          </p:sp>
        </p:grpSp>
      </p:grpSp>
      <p:sp>
        <p:nvSpPr>
          <p:cNvPr id="2" name="1">
            <a:extLst>
              <a:ext uri="{FF2B5EF4-FFF2-40B4-BE49-F238E27FC236}">
                <a16:creationId xmlns:a16="http://schemas.microsoft.com/office/drawing/2014/main" id="{B1F8E55A-A868-E1A9-18E2-B14282B98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584413"/>
            <a:ext cx="6799263" cy="57836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b="1" dirty="0">
                <a:solidFill>
                  <a:srgbClr val="2EADC3"/>
                </a:solidFill>
              </a:rPr>
              <a:t>Project Goals and Objectives</a:t>
            </a:r>
          </a:p>
        </p:txBody>
      </p:sp>
    </p:spTree>
    <p:extLst>
      <p:ext uri="{BB962C8B-B14F-4D97-AF65-F5344CB8AC3E}">
        <p14:creationId xmlns:p14="http://schemas.microsoft.com/office/powerpoint/2010/main" val="2438089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5">
            <a:extLst>
              <a:ext uri="{FF2B5EF4-FFF2-40B4-BE49-F238E27FC236}">
                <a16:creationId xmlns:a16="http://schemas.microsoft.com/office/drawing/2014/main" id="{0B8797E3-4022-50C8-2AC3-7D95DC153893}"/>
              </a:ext>
            </a:extLst>
          </p:cNvPr>
          <p:cNvGrpSpPr/>
          <p:nvPr/>
        </p:nvGrpSpPr>
        <p:grpSpPr>
          <a:xfrm>
            <a:off x="515936" y="4430709"/>
            <a:ext cx="5640219" cy="870380"/>
            <a:chOff x="515936" y="4265194"/>
            <a:chExt cx="5640219" cy="87038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D3CBA81-FF0D-B465-B894-9B12743F5968}"/>
                </a:ext>
              </a:extLst>
            </p:cNvPr>
            <p:cNvSpPr txBox="1"/>
            <p:nvPr/>
          </p:nvSpPr>
          <p:spPr>
            <a:xfrm>
              <a:off x="1444191" y="4858575"/>
              <a:ext cx="115165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28600" marR="0" lvl="0" indent="-228600" algn="l" defTabSz="914400" rtl="0" eaLnBrk="1" fontAlgn="auto" latinLnBrk="0" hangingPunct="1">
                <a:spcBef>
                  <a:spcPts val="1000"/>
                </a:spcBef>
                <a:spcAft>
                  <a:spcPts val="0"/>
                </a:spcAft>
                <a:buClr>
                  <a:srgbClr val="C32032"/>
                </a:buClr>
                <a:buSzPts val="2200"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79539F1-D9FC-71C2-8484-BB56E3B58940}"/>
                </a:ext>
              </a:extLst>
            </p:cNvPr>
            <p:cNvSpPr txBox="1"/>
            <p:nvPr/>
          </p:nvSpPr>
          <p:spPr>
            <a:xfrm>
              <a:off x="4449823" y="4858574"/>
              <a:ext cx="147933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28600" marR="0" lvl="0" indent="-228600" algn="l" defTabSz="914400" rtl="0" eaLnBrk="1" fontAlgn="auto" latinLnBrk="0" hangingPunct="1">
                <a:spcBef>
                  <a:spcPts val="1000"/>
                </a:spcBef>
                <a:spcAft>
                  <a:spcPts val="0"/>
                </a:spcAft>
                <a:buClr>
                  <a:srgbClr val="C32032"/>
                </a:buClr>
                <a:buSzPts val="2200"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15334F0-0FBE-321E-4ECA-2293EDCC804F}"/>
                </a:ext>
              </a:extLst>
            </p:cNvPr>
            <p:cNvSpPr txBox="1"/>
            <p:nvPr/>
          </p:nvSpPr>
          <p:spPr>
            <a:xfrm>
              <a:off x="1434336" y="4315024"/>
              <a:ext cx="4721819" cy="3606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C32032"/>
                </a:buClr>
                <a:buSzPts val="2200"/>
                <a:tabLst/>
                <a:defRPr/>
              </a:pPr>
              <a:r>
                <a:rPr lang="en-US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rograms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supported…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48A99EA-86F1-59FE-1438-0AFB9D3E8143}"/>
                </a:ext>
              </a:extLst>
            </p:cNvPr>
            <p:cNvSpPr txBox="1"/>
            <p:nvPr/>
          </p:nvSpPr>
          <p:spPr>
            <a:xfrm>
              <a:off x="2677743" y="4858574"/>
              <a:ext cx="173495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28600" marR="0" lvl="0" indent="-228600" algn="l" defTabSz="914400" rtl="0" eaLnBrk="1" fontAlgn="auto" latinLnBrk="0" hangingPunct="1">
                <a:spcBef>
                  <a:spcPts val="1000"/>
                </a:spcBef>
                <a:spcAft>
                  <a:spcPts val="0"/>
                </a:spcAft>
                <a:buClr>
                  <a:srgbClr val="C32032"/>
                </a:buClr>
                <a:buSzPts val="2200"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D2308526-330D-FADD-4AC8-F40CC517F50E}"/>
                </a:ext>
              </a:extLst>
            </p:cNvPr>
            <p:cNvGrpSpPr/>
            <p:nvPr/>
          </p:nvGrpSpPr>
          <p:grpSpPr>
            <a:xfrm>
              <a:off x="515936" y="4265194"/>
              <a:ext cx="754599" cy="759764"/>
              <a:chOff x="515936" y="4265194"/>
              <a:chExt cx="754599" cy="759764"/>
            </a:xfrm>
          </p:grpSpPr>
          <p:sp>
            <p:nvSpPr>
              <p:cNvPr id="44" name="Овал 7">
                <a:extLst>
                  <a:ext uri="{FF2B5EF4-FFF2-40B4-BE49-F238E27FC236}">
                    <a16:creationId xmlns:a16="http://schemas.microsoft.com/office/drawing/2014/main" id="{62B75CDA-177B-E669-ACA8-B9F439E553E6}"/>
                  </a:ext>
                </a:extLst>
              </p:cNvPr>
              <p:cNvSpPr/>
              <p:nvPr/>
            </p:nvSpPr>
            <p:spPr>
              <a:xfrm>
                <a:off x="515936" y="4265194"/>
                <a:ext cx="754599" cy="75976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dirty="0"/>
              </a:p>
            </p:txBody>
          </p:sp>
          <p:pic>
            <p:nvPicPr>
              <p:cNvPr id="51" name="Graphic 50">
                <a:extLst>
                  <a:ext uri="{FF2B5EF4-FFF2-40B4-BE49-F238E27FC236}">
                    <a16:creationId xmlns:a16="http://schemas.microsoft.com/office/drawing/2014/main" id="{C72E1987-6265-A6F8-0F5C-80C1B61EFC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74056" y="4425896"/>
                <a:ext cx="432678" cy="432678"/>
              </a:xfrm>
              <a:prstGeom prst="rect">
                <a:avLst/>
              </a:prstGeom>
            </p:spPr>
          </p:pic>
        </p:grpSp>
      </p:grpSp>
      <p:grpSp>
        <p:nvGrpSpPr>
          <p:cNvPr id="40" name="4">
            <a:extLst>
              <a:ext uri="{FF2B5EF4-FFF2-40B4-BE49-F238E27FC236}">
                <a16:creationId xmlns:a16="http://schemas.microsoft.com/office/drawing/2014/main" id="{A5B3AC97-AA85-4410-91E0-561B4CE17226}"/>
              </a:ext>
            </a:extLst>
          </p:cNvPr>
          <p:cNvGrpSpPr/>
          <p:nvPr/>
        </p:nvGrpSpPr>
        <p:grpSpPr>
          <a:xfrm>
            <a:off x="515936" y="3385439"/>
            <a:ext cx="5024202" cy="759764"/>
            <a:chOff x="515936" y="3725846"/>
            <a:chExt cx="5024202" cy="75976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C56395A-5D96-EEBA-6DDE-3CC611CCFC98}"/>
                </a:ext>
              </a:extLst>
            </p:cNvPr>
            <p:cNvSpPr txBox="1"/>
            <p:nvPr/>
          </p:nvSpPr>
          <p:spPr>
            <a:xfrm>
              <a:off x="1444191" y="3770727"/>
              <a:ext cx="4095947" cy="3606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C32032"/>
                </a:buClr>
                <a:buSzPts val="2200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Other customers/partners…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9DDB80-54BC-D33F-5F6A-695863D068D5}"/>
                </a:ext>
              </a:extLst>
            </p:cNvPr>
            <p:cNvGrpSpPr/>
            <p:nvPr/>
          </p:nvGrpSpPr>
          <p:grpSpPr>
            <a:xfrm>
              <a:off x="515936" y="3725846"/>
              <a:ext cx="754599" cy="759764"/>
              <a:chOff x="515936" y="3817360"/>
              <a:chExt cx="945074" cy="951543"/>
            </a:xfrm>
          </p:grpSpPr>
          <p:sp>
            <p:nvSpPr>
              <p:cNvPr id="32" name="Овал 7">
                <a:extLst>
                  <a:ext uri="{FF2B5EF4-FFF2-40B4-BE49-F238E27FC236}">
                    <a16:creationId xmlns:a16="http://schemas.microsoft.com/office/drawing/2014/main" id="{D5001366-DDFE-BA67-E9C5-54D5CB2E8A23}"/>
                  </a:ext>
                </a:extLst>
              </p:cNvPr>
              <p:cNvSpPr/>
              <p:nvPr/>
            </p:nvSpPr>
            <p:spPr>
              <a:xfrm>
                <a:off x="515936" y="3817360"/>
                <a:ext cx="945074" cy="95154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dirty="0"/>
              </a:p>
            </p:txBody>
          </p:sp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3DE74C36-2230-1D75-4CEB-B267AD09FE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38113" y="4026951"/>
                <a:ext cx="517750" cy="517750"/>
              </a:xfrm>
              <a:prstGeom prst="rect">
                <a:avLst/>
              </a:prstGeom>
            </p:spPr>
          </p:pic>
        </p:grpSp>
      </p:grpSp>
      <p:grpSp>
        <p:nvGrpSpPr>
          <p:cNvPr id="39" name="3">
            <a:extLst>
              <a:ext uri="{FF2B5EF4-FFF2-40B4-BE49-F238E27FC236}">
                <a16:creationId xmlns:a16="http://schemas.microsoft.com/office/drawing/2014/main" id="{3796A6AA-3236-8830-F50B-17E1478D16C1}"/>
              </a:ext>
            </a:extLst>
          </p:cNvPr>
          <p:cNvGrpSpPr/>
          <p:nvPr/>
        </p:nvGrpSpPr>
        <p:grpSpPr>
          <a:xfrm>
            <a:off x="515936" y="2350221"/>
            <a:ext cx="5650073" cy="855653"/>
            <a:chOff x="515936" y="2425145"/>
            <a:chExt cx="5650073" cy="85565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8AC528A-1087-0A03-0CE4-7F6097C1E2E1}"/>
                </a:ext>
              </a:extLst>
            </p:cNvPr>
            <p:cNvSpPr txBox="1"/>
            <p:nvPr/>
          </p:nvSpPr>
          <p:spPr>
            <a:xfrm>
              <a:off x="1444191" y="2425145"/>
              <a:ext cx="4721818" cy="3606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C32032"/>
                </a:buClr>
                <a:buSzPts val="2200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Vast experience….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B1B4283-8751-CA6D-B874-9BDA6E55422F}"/>
                </a:ext>
              </a:extLst>
            </p:cNvPr>
            <p:cNvGrpSpPr/>
            <p:nvPr/>
          </p:nvGrpSpPr>
          <p:grpSpPr>
            <a:xfrm>
              <a:off x="515936" y="2521034"/>
              <a:ext cx="754599" cy="759764"/>
              <a:chOff x="515936" y="2629373"/>
              <a:chExt cx="945074" cy="951543"/>
            </a:xfrm>
          </p:grpSpPr>
          <p:sp>
            <p:nvSpPr>
              <p:cNvPr id="25" name="Овал 7">
                <a:extLst>
                  <a:ext uri="{FF2B5EF4-FFF2-40B4-BE49-F238E27FC236}">
                    <a16:creationId xmlns:a16="http://schemas.microsoft.com/office/drawing/2014/main" id="{22C53F1C-4B6C-19C6-6D6F-97C41708EC2D}"/>
                  </a:ext>
                </a:extLst>
              </p:cNvPr>
              <p:cNvSpPr/>
              <p:nvPr/>
            </p:nvSpPr>
            <p:spPr>
              <a:xfrm>
                <a:off x="515936" y="2629373"/>
                <a:ext cx="945074" cy="95154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dirty="0"/>
              </a:p>
            </p:txBody>
          </p:sp>
          <p:pic>
            <p:nvPicPr>
              <p:cNvPr id="27" name="Graphic 26">
                <a:extLst>
                  <a:ext uri="{FF2B5EF4-FFF2-40B4-BE49-F238E27FC236}">
                    <a16:creationId xmlns:a16="http://schemas.microsoft.com/office/drawing/2014/main" id="{53D41B12-30B1-A35B-1E4A-A960166064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78123" y="2765497"/>
                <a:ext cx="620699" cy="620699"/>
              </a:xfrm>
              <a:prstGeom prst="rect">
                <a:avLst/>
              </a:prstGeom>
            </p:spPr>
          </p:pic>
        </p:grpSp>
      </p:grpSp>
      <p:grpSp>
        <p:nvGrpSpPr>
          <p:cNvPr id="38" name="2">
            <a:extLst>
              <a:ext uri="{FF2B5EF4-FFF2-40B4-BE49-F238E27FC236}">
                <a16:creationId xmlns:a16="http://schemas.microsoft.com/office/drawing/2014/main" id="{A7854548-0512-8C35-0218-F5A637968ADE}"/>
              </a:ext>
            </a:extLst>
          </p:cNvPr>
          <p:cNvGrpSpPr/>
          <p:nvPr/>
        </p:nvGrpSpPr>
        <p:grpSpPr>
          <a:xfrm>
            <a:off x="515936" y="1456091"/>
            <a:ext cx="5640219" cy="759764"/>
            <a:chOff x="515936" y="1311100"/>
            <a:chExt cx="5640219" cy="75976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58CC18E-AD1C-585D-54AE-E97805CA462C}"/>
                </a:ext>
              </a:extLst>
            </p:cNvPr>
            <p:cNvSpPr txBox="1"/>
            <p:nvPr/>
          </p:nvSpPr>
          <p:spPr>
            <a:xfrm>
              <a:off x="1434336" y="1311100"/>
              <a:ext cx="4721819" cy="3606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C32032"/>
                </a:buClr>
                <a:buSzPts val="2200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Established </a:t>
              </a:r>
              <a:r>
                <a:rPr lang="en-US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AEF10BB-6220-17FD-0FBE-5802229744F8}"/>
                </a:ext>
              </a:extLst>
            </p:cNvPr>
            <p:cNvGrpSpPr/>
            <p:nvPr/>
          </p:nvGrpSpPr>
          <p:grpSpPr>
            <a:xfrm>
              <a:off x="515936" y="1311100"/>
              <a:ext cx="754599" cy="759764"/>
              <a:chOff x="515936" y="1407352"/>
              <a:chExt cx="945074" cy="951543"/>
            </a:xfrm>
          </p:grpSpPr>
          <p:sp>
            <p:nvSpPr>
              <p:cNvPr id="19" name="Овал 7">
                <a:extLst>
                  <a:ext uri="{FF2B5EF4-FFF2-40B4-BE49-F238E27FC236}">
                    <a16:creationId xmlns:a16="http://schemas.microsoft.com/office/drawing/2014/main" id="{4D83FDD1-954C-5FFA-FA2F-F53359CA2201}"/>
                  </a:ext>
                </a:extLst>
              </p:cNvPr>
              <p:cNvSpPr/>
              <p:nvPr/>
            </p:nvSpPr>
            <p:spPr>
              <a:xfrm>
                <a:off x="515936" y="1407352"/>
                <a:ext cx="945074" cy="95154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dirty="0"/>
              </a:p>
            </p:txBody>
          </p:sp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C9D34442-770D-DCCC-066A-4D93370FDF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721084" y="1615734"/>
                <a:ext cx="534779" cy="534779"/>
              </a:xfrm>
              <a:prstGeom prst="rect">
                <a:avLst/>
              </a:prstGeom>
            </p:spPr>
          </p:pic>
        </p:grpSp>
      </p:grpSp>
      <p:sp>
        <p:nvSpPr>
          <p:cNvPr id="2" name="1">
            <a:extLst>
              <a:ext uri="{FF2B5EF4-FFF2-40B4-BE49-F238E27FC236}">
                <a16:creationId xmlns:a16="http://schemas.microsoft.com/office/drawing/2014/main" id="{B1F8E55A-A868-E1A9-18E2-B14282B98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6" y="584413"/>
            <a:ext cx="9228139" cy="58617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b="1" dirty="0">
                <a:solidFill>
                  <a:srgbClr val="2EADC3"/>
                </a:solidFill>
              </a:rPr>
              <a:t>Enter Software App Partner Information</a:t>
            </a:r>
            <a:br>
              <a:rPr lang="en-US" sz="3600" b="1" dirty="0">
                <a:solidFill>
                  <a:srgbClr val="2EADC3"/>
                </a:solidFill>
              </a:rPr>
            </a:br>
            <a:endParaRPr lang="en-US" sz="3600" b="1" dirty="0">
              <a:solidFill>
                <a:srgbClr val="2EA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12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2">
            <a:extLst>
              <a:ext uri="{FF2B5EF4-FFF2-40B4-BE49-F238E27FC236}">
                <a16:creationId xmlns:a16="http://schemas.microsoft.com/office/drawing/2014/main" id="{FF5951EB-FEC5-6D2A-983C-80B25748B277}"/>
              </a:ext>
            </a:extLst>
          </p:cNvPr>
          <p:cNvSpPr txBox="1"/>
          <p:nvPr/>
        </p:nvSpPr>
        <p:spPr>
          <a:xfrm>
            <a:off x="517152" y="1372799"/>
            <a:ext cx="4815051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rgbClr val="C32032"/>
              </a:buClr>
              <a:buSzPts val="2200"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Scenario 1: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Hospital-only interface</a:t>
            </a:r>
          </a:p>
        </p:txBody>
      </p:sp>
      <p:sp>
        <p:nvSpPr>
          <p:cNvPr id="2" name="1">
            <a:extLst>
              <a:ext uri="{FF2B5EF4-FFF2-40B4-BE49-F238E27FC236}">
                <a16:creationId xmlns:a16="http://schemas.microsoft.com/office/drawing/2014/main" id="{B1F8E55A-A868-E1A9-18E2-B14282B98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152" y="464279"/>
            <a:ext cx="7412411" cy="57836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b="1" dirty="0">
                <a:solidFill>
                  <a:srgbClr val="2EADC3"/>
                </a:solidFill>
              </a:rPr>
              <a:t>Provide Data Flow Options</a:t>
            </a:r>
          </a:p>
        </p:txBody>
      </p:sp>
    </p:spTree>
    <p:extLst>
      <p:ext uri="{BB962C8B-B14F-4D97-AF65-F5344CB8AC3E}">
        <p14:creationId xmlns:p14="http://schemas.microsoft.com/office/powerpoint/2010/main" val="15320766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4405</TotalTime>
  <Words>711</Words>
  <Application>Microsoft Office PowerPoint</Application>
  <PresentationFormat>Widescreen</PresentationFormat>
  <Paragraphs>112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Times New Roman</vt:lpstr>
      <vt:lpstr>Wingdings</vt:lpstr>
      <vt:lpstr>Office Theme</vt:lpstr>
      <vt:lpstr>Newborn Screening Interoperability Project </vt:lpstr>
      <vt:lpstr>Welcome &amp; Introductions</vt:lpstr>
      <vt:lpstr>Goals for Today’s Kick-off  </vt:lpstr>
      <vt:lpstr>Why is this project important?</vt:lpstr>
      <vt:lpstr>Many Newborn Screening Disorders are Categorized as “Time-critical” Conditions  </vt:lpstr>
      <vt:lpstr>Receiving complete and accurate submission data &amp; delivering timely and accurate results are key</vt:lpstr>
      <vt:lpstr>Project Goals and Objectives</vt:lpstr>
      <vt:lpstr>Enter Software App Partner Information </vt:lpstr>
      <vt:lpstr>Provide Data Flow Options</vt:lpstr>
      <vt:lpstr>Provide Data Flow Options</vt:lpstr>
      <vt:lpstr>Provide Data Flow Options</vt:lpstr>
      <vt:lpstr>Implementation Process</vt:lpstr>
      <vt:lpstr>As an Early Adopter</vt:lpstr>
      <vt:lpstr>Next Steps</vt:lpstr>
      <vt:lpstr>Contact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Arkansas Newborn Screening Interoperability Project</dc:title>
  <dc:creator>Microsoft Office User</dc:creator>
  <cp:lastModifiedBy>Wanda Andrews</cp:lastModifiedBy>
  <cp:revision>11</cp:revision>
  <dcterms:created xsi:type="dcterms:W3CDTF">2023-03-16T10:43:07Z</dcterms:created>
  <dcterms:modified xsi:type="dcterms:W3CDTF">2024-04-09T16:20:23Z</dcterms:modified>
</cp:coreProperties>
</file>